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78" r:id="rId2"/>
    <p:sldId id="279" r:id="rId3"/>
    <p:sldId id="280" r:id="rId4"/>
    <p:sldId id="281" r:id="rId5"/>
    <p:sldId id="282" r:id="rId6"/>
    <p:sldId id="262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293" r:id="rId17"/>
    <p:sldId id="297" r:id="rId18"/>
    <p:sldId id="298" r:id="rId19"/>
    <p:sldId id="299" r:id="rId20"/>
    <p:sldId id="300" r:id="rId21"/>
    <p:sldId id="301" r:id="rId22"/>
    <p:sldId id="302" r:id="rId23"/>
    <p:sldId id="303" r:id="rId24"/>
    <p:sldId id="270" r:id="rId25"/>
    <p:sldId id="283" r:id="rId26"/>
    <p:sldId id="296" r:id="rId27"/>
    <p:sldId id="286" r:id="rId28"/>
    <p:sldId id="287" r:id="rId29"/>
    <p:sldId id="288" r:id="rId30"/>
    <p:sldId id="256" r:id="rId31"/>
    <p:sldId id="257" r:id="rId32"/>
    <p:sldId id="258" r:id="rId33"/>
    <p:sldId id="259" r:id="rId34"/>
    <p:sldId id="260" r:id="rId35"/>
    <p:sldId id="294" r:id="rId36"/>
    <p:sldId id="29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0" autoAdjust="0"/>
    <p:restoredTop sz="81445" autoAdjust="0"/>
  </p:normalViewPr>
  <p:slideViewPr>
    <p:cSldViewPr snapToGrid="0">
      <p:cViewPr varScale="1">
        <p:scale>
          <a:sx n="70" d="100"/>
          <a:sy n="70" d="100"/>
        </p:scale>
        <p:origin x="98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icole\Desktop\CNN_precision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icole\Desktop\CNN_precision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icole\Desktop\CNN_precision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icole\Desktop\CNN_precision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Impact </a:t>
            </a:r>
            <a:r>
              <a:rPr lang="en-US" baseline="0"/>
              <a:t>of Noise on Joint CNN Accuracy</a:t>
            </a:r>
            <a:endParaRPr lang="en-US"/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Sheet2!$B$1</c:f>
              <c:strCache>
                <c:ptCount val="1"/>
                <c:pt idx="0">
                  <c:v>Gaussian Noise</c:v>
                </c:pt>
              </c:strCache>
            </c:strRef>
          </c:tx>
          <c:marker>
            <c:symbol val="none"/>
          </c:marker>
          <c:cat>
            <c:numRef>
              <c:f>Sheet2!$A$2:$A$5</c:f>
              <c:numCache>
                <c:formatCode>General</c:formatCode>
                <c:ptCount val="4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</c:numCache>
            </c:numRef>
          </c:cat>
          <c:val>
            <c:numRef>
              <c:f>Sheet2!$B$2:$B$5</c:f>
              <c:numCache>
                <c:formatCode>General</c:formatCode>
                <c:ptCount val="4"/>
                <c:pt idx="0">
                  <c:v>0.63441800000000004</c:v>
                </c:pt>
                <c:pt idx="1">
                  <c:v>0.58094900000000005</c:v>
                </c:pt>
                <c:pt idx="2">
                  <c:v>0.51630699999999996</c:v>
                </c:pt>
                <c:pt idx="3">
                  <c:v>0.47138400000000003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CD5-4718-9DB6-45DBB82CB5BF}"/>
            </c:ext>
          </c:extLst>
        </c:ser>
        <c:ser>
          <c:idx val="2"/>
          <c:order val="1"/>
          <c:tx>
            <c:strRef>
              <c:f>Sheet2!$C$1</c:f>
              <c:strCache>
                <c:ptCount val="1"/>
                <c:pt idx="0">
                  <c:v>Salt and Pepper Noise</c:v>
                </c:pt>
              </c:strCache>
            </c:strRef>
          </c:tx>
          <c:marker>
            <c:symbol val="none"/>
          </c:marker>
          <c:cat>
            <c:numRef>
              <c:f>Sheet2!$A$2:$A$5</c:f>
              <c:numCache>
                <c:formatCode>General</c:formatCode>
                <c:ptCount val="4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</c:numCache>
            </c:numRef>
          </c:cat>
          <c:val>
            <c:numRef>
              <c:f>Sheet2!$C$2:$C$5</c:f>
              <c:numCache>
                <c:formatCode>General</c:formatCode>
                <c:ptCount val="4"/>
                <c:pt idx="0">
                  <c:v>0.63441800000000004</c:v>
                </c:pt>
                <c:pt idx="1">
                  <c:v>0.52354100000000003</c:v>
                </c:pt>
                <c:pt idx="2">
                  <c:v>0.48660500000000001</c:v>
                </c:pt>
                <c:pt idx="3">
                  <c:v>0.47132200000000002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CD5-4718-9DB6-45DBB82CB5BF}"/>
            </c:ext>
          </c:extLst>
        </c:ser>
        <c:ser>
          <c:idx val="3"/>
          <c:order val="2"/>
          <c:tx>
            <c:strRef>
              <c:f>Sheet2!$D$1</c:f>
              <c:strCache>
                <c:ptCount val="1"/>
                <c:pt idx="0">
                  <c:v>Poisson</c:v>
                </c:pt>
              </c:strCache>
            </c:strRef>
          </c:tx>
          <c:marker>
            <c:symbol val="none"/>
          </c:marker>
          <c:cat>
            <c:numRef>
              <c:f>Sheet2!$A$2:$A$5</c:f>
              <c:numCache>
                <c:formatCode>General</c:formatCode>
                <c:ptCount val="4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</c:numCache>
            </c:numRef>
          </c:cat>
          <c:val>
            <c:numRef>
              <c:f>Sheet2!$D$2:$D$5</c:f>
              <c:numCache>
                <c:formatCode>General</c:formatCode>
                <c:ptCount val="4"/>
                <c:pt idx="0">
                  <c:v>0.63441800000000004</c:v>
                </c:pt>
                <c:pt idx="1">
                  <c:v>0.47199799999999997</c:v>
                </c:pt>
                <c:pt idx="2">
                  <c:v>0.42116599999999998</c:v>
                </c:pt>
                <c:pt idx="3">
                  <c:v>0.30639899999999998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CD5-4718-9DB6-45DBB82CB5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1319296"/>
        <c:axId val="131580288"/>
      </c:lineChart>
      <c:catAx>
        <c:axId val="13131929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/>
                  <a:t>Level of Noise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31580288"/>
        <c:crosses val="autoZero"/>
        <c:auto val="1"/>
        <c:lblAlgn val="ctr"/>
        <c:lblOffset val="100"/>
        <c:noMultiLvlLbl val="0"/>
      </c:catAx>
      <c:valAx>
        <c:axId val="131580288"/>
        <c:scaling>
          <c:orientation val="minMax"/>
          <c:max val="0.6500000000000008"/>
          <c:min val="0.30000000000000027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mAP</a:t>
                </a:r>
                <a:r>
                  <a:rPr lang="en-US" baseline="0"/>
                  <a:t> (Mean Average Precision)</a:t>
                </a:r>
                <a:endParaRPr lang="en-US"/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3131929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2800" dirty="0"/>
              <a:t>Impact of Noise on Joint CNN Accuracy</a:t>
            </a:r>
          </a:p>
        </c:rich>
      </c:tx>
      <c:layout>
        <c:manualLayout>
          <c:xMode val="edge"/>
          <c:yMode val="edge"/>
          <c:x val="1.1884170216427778E-3"/>
          <c:y val="0"/>
        </c:manualLayout>
      </c:layout>
      <c:overlay val="0"/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Sheet2!$B$1</c:f>
              <c:strCache>
                <c:ptCount val="1"/>
                <c:pt idx="0">
                  <c:v>Gaussian Noise</c:v>
                </c:pt>
              </c:strCache>
            </c:strRef>
          </c:tx>
          <c:marker>
            <c:symbol val="none"/>
          </c:marker>
          <c:cat>
            <c:numRef>
              <c:f>Sheet2!$A$2:$A$5</c:f>
              <c:numCache>
                <c:formatCode>General</c:formatCode>
                <c:ptCount val="4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</c:numCache>
            </c:numRef>
          </c:cat>
          <c:val>
            <c:numRef>
              <c:f>Sheet2!$B$2:$B$5</c:f>
              <c:numCache>
                <c:formatCode>General</c:formatCode>
                <c:ptCount val="4"/>
                <c:pt idx="0">
                  <c:v>0.63441800000000004</c:v>
                </c:pt>
                <c:pt idx="1">
                  <c:v>0.58094900000000005</c:v>
                </c:pt>
                <c:pt idx="2">
                  <c:v>0.51630699999999996</c:v>
                </c:pt>
                <c:pt idx="3">
                  <c:v>0.47138400000000003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3A3-4E76-91C4-3F4DB0250247}"/>
            </c:ext>
          </c:extLst>
        </c:ser>
        <c:ser>
          <c:idx val="2"/>
          <c:order val="1"/>
          <c:tx>
            <c:strRef>
              <c:f>Sheet2!$C$1</c:f>
              <c:strCache>
                <c:ptCount val="1"/>
                <c:pt idx="0">
                  <c:v>Salt and Pepper Noise</c:v>
                </c:pt>
              </c:strCache>
            </c:strRef>
          </c:tx>
          <c:marker>
            <c:symbol val="none"/>
          </c:marker>
          <c:cat>
            <c:numRef>
              <c:f>Sheet2!$A$2:$A$5</c:f>
              <c:numCache>
                <c:formatCode>General</c:formatCode>
                <c:ptCount val="4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</c:numCache>
            </c:numRef>
          </c:cat>
          <c:val>
            <c:numRef>
              <c:f>Sheet2!$C$2:$C$5</c:f>
              <c:numCache>
                <c:formatCode>General</c:formatCode>
                <c:ptCount val="4"/>
                <c:pt idx="0">
                  <c:v>0.63441800000000004</c:v>
                </c:pt>
                <c:pt idx="1">
                  <c:v>0.52354100000000003</c:v>
                </c:pt>
                <c:pt idx="2">
                  <c:v>0.48660500000000001</c:v>
                </c:pt>
                <c:pt idx="3">
                  <c:v>0.47132200000000002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3A3-4E76-91C4-3F4DB0250247}"/>
            </c:ext>
          </c:extLst>
        </c:ser>
        <c:ser>
          <c:idx val="3"/>
          <c:order val="2"/>
          <c:tx>
            <c:strRef>
              <c:f>Sheet2!$D$1</c:f>
              <c:strCache>
                <c:ptCount val="1"/>
                <c:pt idx="0">
                  <c:v>Poisson</c:v>
                </c:pt>
              </c:strCache>
            </c:strRef>
          </c:tx>
          <c:marker>
            <c:symbol val="none"/>
          </c:marker>
          <c:cat>
            <c:numRef>
              <c:f>Sheet2!$A$2:$A$5</c:f>
              <c:numCache>
                <c:formatCode>General</c:formatCode>
                <c:ptCount val="4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</c:numCache>
            </c:numRef>
          </c:cat>
          <c:val>
            <c:numRef>
              <c:f>Sheet2!$D$2:$D$5</c:f>
              <c:numCache>
                <c:formatCode>General</c:formatCode>
                <c:ptCount val="4"/>
                <c:pt idx="0">
                  <c:v>0.63441800000000004</c:v>
                </c:pt>
                <c:pt idx="1">
                  <c:v>0.47199799999999997</c:v>
                </c:pt>
                <c:pt idx="2">
                  <c:v>0.42116599999999998</c:v>
                </c:pt>
                <c:pt idx="3">
                  <c:v>0.30639899999999998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3A3-4E76-91C4-3F4DB02502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39097728"/>
        <c:axId val="239207168"/>
      </c:lineChart>
      <c:catAx>
        <c:axId val="23909772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Percentage of Noise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239207168"/>
        <c:crosses val="autoZero"/>
        <c:auto val="1"/>
        <c:lblAlgn val="ctr"/>
        <c:lblOffset val="100"/>
        <c:noMultiLvlLbl val="0"/>
      </c:catAx>
      <c:valAx>
        <c:axId val="239207168"/>
        <c:scaling>
          <c:orientation val="minMax"/>
          <c:max val="0.6500000000000008"/>
          <c:min val="0.30000000000000027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mAP (Mean Average Precision)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23909772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2000">
          <a:latin typeface="Calibri" pitchFamily="34" charset="0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Comparing Joint CNN Before and After Training with Augmented Data</a:t>
            </a:r>
          </a:p>
        </c:rich>
      </c:tx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Sheet5!$B$1</c:f>
              <c:strCache>
                <c:ptCount val="1"/>
                <c:pt idx="0">
                  <c:v>Before </c:v>
                </c:pt>
              </c:strCache>
            </c:strRef>
          </c:tx>
          <c:invertIfNegative val="0"/>
          <c:cat>
            <c:strRef>
              <c:f>Sheet5!$A$2:$A$15</c:f>
              <c:strCache>
                <c:ptCount val="14"/>
                <c:pt idx="1">
                  <c:v>No Noise</c:v>
                </c:pt>
                <c:pt idx="3">
                  <c:v>10%: Gaussian Noise</c:v>
                </c:pt>
                <c:pt idx="4">
                  <c:v>20%: Gaussian Noise</c:v>
                </c:pt>
                <c:pt idx="5">
                  <c:v>30%: Gaussian Noise</c:v>
                </c:pt>
                <c:pt idx="7">
                  <c:v>10%: Salt&amp;Pepper Noise</c:v>
                </c:pt>
                <c:pt idx="8">
                  <c:v>20%: Salt&amp;Pepper Noise</c:v>
                </c:pt>
                <c:pt idx="9">
                  <c:v>30%: Salt&amp;Pepper Noise</c:v>
                </c:pt>
                <c:pt idx="11">
                  <c:v>10%: Poisson Noise</c:v>
                </c:pt>
                <c:pt idx="12">
                  <c:v>20%: Poisson Noise</c:v>
                </c:pt>
                <c:pt idx="13">
                  <c:v>30%: Poisson Noise</c:v>
                </c:pt>
              </c:strCache>
            </c:strRef>
          </c:cat>
          <c:val>
            <c:numRef>
              <c:f>Sheet5!$B$2:$B$15</c:f>
              <c:numCache>
                <c:formatCode>General</c:formatCode>
                <c:ptCount val="14"/>
                <c:pt idx="1">
                  <c:v>0.63441800000000004</c:v>
                </c:pt>
                <c:pt idx="3">
                  <c:v>0.58094900000000005</c:v>
                </c:pt>
                <c:pt idx="4">
                  <c:v>0.51630699999999996</c:v>
                </c:pt>
                <c:pt idx="5">
                  <c:v>0.47138400000000003</c:v>
                </c:pt>
                <c:pt idx="7">
                  <c:v>0.52354100000000003</c:v>
                </c:pt>
                <c:pt idx="8">
                  <c:v>0.48660500000000001</c:v>
                </c:pt>
                <c:pt idx="9">
                  <c:v>0.47132200000000002</c:v>
                </c:pt>
                <c:pt idx="11">
                  <c:v>0.47199799999999997</c:v>
                </c:pt>
                <c:pt idx="12">
                  <c:v>0.42116599999999998</c:v>
                </c:pt>
                <c:pt idx="13">
                  <c:v>0.30639899999999998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83-4113-BDEF-6E03ED90403A}"/>
            </c:ext>
          </c:extLst>
        </c:ser>
        <c:ser>
          <c:idx val="1"/>
          <c:order val="1"/>
          <c:tx>
            <c:strRef>
              <c:f>Sheet5!$C$1</c:f>
              <c:strCache>
                <c:ptCount val="1"/>
                <c:pt idx="0">
                  <c:v>After</c:v>
                </c:pt>
              </c:strCache>
            </c:strRef>
          </c:tx>
          <c:invertIfNegative val="0"/>
          <c:cat>
            <c:strRef>
              <c:f>Sheet5!$A$2:$A$15</c:f>
              <c:strCache>
                <c:ptCount val="14"/>
                <c:pt idx="1">
                  <c:v>No Noise</c:v>
                </c:pt>
                <c:pt idx="3">
                  <c:v>10%: Gaussian Noise</c:v>
                </c:pt>
                <c:pt idx="4">
                  <c:v>20%: Gaussian Noise</c:v>
                </c:pt>
                <c:pt idx="5">
                  <c:v>30%: Gaussian Noise</c:v>
                </c:pt>
                <c:pt idx="7">
                  <c:v>10%: Salt&amp;Pepper Noise</c:v>
                </c:pt>
                <c:pt idx="8">
                  <c:v>20%: Salt&amp;Pepper Noise</c:v>
                </c:pt>
                <c:pt idx="9">
                  <c:v>30%: Salt&amp;Pepper Noise</c:v>
                </c:pt>
                <c:pt idx="11">
                  <c:v>10%: Poisson Noise</c:v>
                </c:pt>
                <c:pt idx="12">
                  <c:v>20%: Poisson Noise</c:v>
                </c:pt>
                <c:pt idx="13">
                  <c:v>30%: Poisson Noise</c:v>
                </c:pt>
              </c:strCache>
            </c:strRef>
          </c:cat>
          <c:val>
            <c:numRef>
              <c:f>Sheet5!$C$2:$C$15</c:f>
              <c:numCache>
                <c:formatCode>General</c:formatCode>
                <c:ptCount val="14"/>
                <c:pt idx="1">
                  <c:v>0.63825900000000002</c:v>
                </c:pt>
                <c:pt idx="3">
                  <c:v>0.63240099999999999</c:v>
                </c:pt>
                <c:pt idx="4">
                  <c:v>0.60350599999999999</c:v>
                </c:pt>
                <c:pt idx="5">
                  <c:v>0.55372100000000002</c:v>
                </c:pt>
                <c:pt idx="7">
                  <c:v>0.52414000000000005</c:v>
                </c:pt>
                <c:pt idx="8">
                  <c:v>0.49012600000000001</c:v>
                </c:pt>
                <c:pt idx="9">
                  <c:v>0.45433699999999999</c:v>
                </c:pt>
                <c:pt idx="11">
                  <c:v>0.55105499999999996</c:v>
                </c:pt>
                <c:pt idx="12">
                  <c:v>0.47555199999999997</c:v>
                </c:pt>
                <c:pt idx="13">
                  <c:v>0.35224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83-4113-BDEF-6E03ED9040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5087232"/>
        <c:axId val="135095808"/>
      </c:barChart>
      <c:catAx>
        <c:axId val="135087232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crossAx val="135095808"/>
        <c:crosses val="autoZero"/>
        <c:auto val="1"/>
        <c:lblAlgn val="ctr"/>
        <c:lblOffset val="100"/>
        <c:noMultiLvlLbl val="0"/>
      </c:catAx>
      <c:valAx>
        <c:axId val="135095808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crossAx val="135087232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7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Comparing Pre and Post Training of CNN</a:t>
            </a:r>
          </a:p>
        </c:rich>
      </c:tx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Sheet3!$A$2</c:f>
              <c:strCache>
                <c:ptCount val="1"/>
                <c:pt idx="0">
                  <c:v>10%: Gaussian Noise</c:v>
                </c:pt>
              </c:strCache>
            </c:strRef>
          </c:tx>
          <c:invertIfNegative val="0"/>
          <c:cat>
            <c:strRef>
              <c:f>Sheet3!$B$1:$I$1</c:f>
              <c:strCache>
                <c:ptCount val="8"/>
                <c:pt idx="0">
                  <c:v>Pre: Image CNN (cnn)</c:v>
                </c:pt>
                <c:pt idx="1">
                  <c:v>Post: Image CNN (cnn)</c:v>
                </c:pt>
                <c:pt idx="3">
                  <c:v>Pre: Coef CNN (fbb)</c:v>
                </c:pt>
                <c:pt idx="4">
                  <c:v>Post: Coef CNN (fbb)</c:v>
                </c:pt>
                <c:pt idx="6">
                  <c:v>Pre: Joint CNN</c:v>
                </c:pt>
                <c:pt idx="7">
                  <c:v>Post: Joint CNN</c:v>
                </c:pt>
              </c:strCache>
            </c:strRef>
          </c:cat>
          <c:val>
            <c:numRef>
              <c:f>Sheet3!$B$2:$I$2</c:f>
              <c:numCache>
                <c:formatCode>General</c:formatCode>
                <c:ptCount val="8"/>
                <c:pt idx="0">
                  <c:v>0.437664</c:v>
                </c:pt>
                <c:pt idx="1">
                  <c:v>0.56442199999999998</c:v>
                </c:pt>
                <c:pt idx="3">
                  <c:v>0.53814200000000001</c:v>
                </c:pt>
                <c:pt idx="4">
                  <c:v>0.63572099999999998</c:v>
                </c:pt>
                <c:pt idx="6">
                  <c:v>0.58094900000000005</c:v>
                </c:pt>
                <c:pt idx="7">
                  <c:v>0.63240099999999999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9E-4C3B-BFBA-CD3739830B4E}"/>
            </c:ext>
          </c:extLst>
        </c:ser>
        <c:ser>
          <c:idx val="1"/>
          <c:order val="1"/>
          <c:tx>
            <c:strRef>
              <c:f>Sheet3!$A$3</c:f>
              <c:strCache>
                <c:ptCount val="1"/>
                <c:pt idx="0">
                  <c:v>20%: Gaussian Noise</c:v>
                </c:pt>
              </c:strCache>
            </c:strRef>
          </c:tx>
          <c:invertIfNegative val="0"/>
          <c:cat>
            <c:strRef>
              <c:f>Sheet3!$B$1:$I$1</c:f>
              <c:strCache>
                <c:ptCount val="8"/>
                <c:pt idx="0">
                  <c:v>Pre: Image CNN (cnn)</c:v>
                </c:pt>
                <c:pt idx="1">
                  <c:v>Post: Image CNN (cnn)</c:v>
                </c:pt>
                <c:pt idx="3">
                  <c:v>Pre: Coef CNN (fbb)</c:v>
                </c:pt>
                <c:pt idx="4">
                  <c:v>Post: Coef CNN (fbb)</c:v>
                </c:pt>
                <c:pt idx="6">
                  <c:v>Pre: Joint CNN</c:v>
                </c:pt>
                <c:pt idx="7">
                  <c:v>Post: Joint CNN</c:v>
                </c:pt>
              </c:strCache>
            </c:strRef>
          </c:cat>
          <c:val>
            <c:numRef>
              <c:f>Sheet3!$B$3:$I$3</c:f>
              <c:numCache>
                <c:formatCode>General</c:formatCode>
                <c:ptCount val="8"/>
                <c:pt idx="0">
                  <c:v>0.36870199999999997</c:v>
                </c:pt>
                <c:pt idx="1">
                  <c:v>0.53634599999999999</c:v>
                </c:pt>
                <c:pt idx="3">
                  <c:v>0.45702799999999999</c:v>
                </c:pt>
                <c:pt idx="4">
                  <c:v>0.60467099999999996</c:v>
                </c:pt>
                <c:pt idx="6">
                  <c:v>0.51630699999999996</c:v>
                </c:pt>
                <c:pt idx="7">
                  <c:v>0.60350599999999999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9E-4C3B-BFBA-CD3739830B4E}"/>
            </c:ext>
          </c:extLst>
        </c:ser>
        <c:ser>
          <c:idx val="2"/>
          <c:order val="2"/>
          <c:tx>
            <c:strRef>
              <c:f>Sheet3!$A$4</c:f>
              <c:strCache>
                <c:ptCount val="1"/>
                <c:pt idx="0">
                  <c:v>30%: Gaussian Noise</c:v>
                </c:pt>
              </c:strCache>
            </c:strRef>
          </c:tx>
          <c:invertIfNegative val="0"/>
          <c:cat>
            <c:strRef>
              <c:f>Sheet3!$B$1:$I$1</c:f>
              <c:strCache>
                <c:ptCount val="8"/>
                <c:pt idx="0">
                  <c:v>Pre: Image CNN (cnn)</c:v>
                </c:pt>
                <c:pt idx="1">
                  <c:v>Post: Image CNN (cnn)</c:v>
                </c:pt>
                <c:pt idx="3">
                  <c:v>Pre: Coef CNN (fbb)</c:v>
                </c:pt>
                <c:pt idx="4">
                  <c:v>Post: Coef CNN (fbb)</c:v>
                </c:pt>
                <c:pt idx="6">
                  <c:v>Pre: Joint CNN</c:v>
                </c:pt>
                <c:pt idx="7">
                  <c:v>Post: Joint CNN</c:v>
                </c:pt>
              </c:strCache>
            </c:strRef>
          </c:cat>
          <c:val>
            <c:numRef>
              <c:f>Sheet3!$B$4:$I$4</c:f>
              <c:numCache>
                <c:formatCode>General</c:formatCode>
                <c:ptCount val="8"/>
                <c:pt idx="0">
                  <c:v>0.33996300000000002</c:v>
                </c:pt>
                <c:pt idx="1">
                  <c:v>0.49001699999999998</c:v>
                </c:pt>
                <c:pt idx="3">
                  <c:v>0.39464500000000002</c:v>
                </c:pt>
                <c:pt idx="4">
                  <c:v>0.55563600000000002</c:v>
                </c:pt>
                <c:pt idx="6">
                  <c:v>0.47138400000000003</c:v>
                </c:pt>
                <c:pt idx="7">
                  <c:v>0.55372100000000002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89E-4C3B-BFBA-CD3739830B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5268992"/>
        <c:axId val="135286144"/>
      </c:barChart>
      <c:catAx>
        <c:axId val="135268992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crossAx val="135286144"/>
        <c:crosses val="autoZero"/>
        <c:auto val="1"/>
        <c:lblAlgn val="ctr"/>
        <c:lblOffset val="100"/>
        <c:noMultiLvlLbl val="0"/>
      </c:catAx>
      <c:valAx>
        <c:axId val="135286144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crossAx val="135268992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6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Generating 200 images per experiment(s)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8290340524510208E-2"/>
          <c:y val="0.11432342848066609"/>
          <c:w val="0.82395897801459128"/>
          <c:h val="0.68895621480596236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256 x 256 pixels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Sheet1!$A$2:$A$3</c:f>
              <c:numCache>
                <c:formatCode>General</c:formatCode>
                <c:ptCount val="2"/>
                <c:pt idx="0">
                  <c:v>1</c:v>
                </c:pt>
                <c:pt idx="1">
                  <c:v>5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224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116-4DD2-A1AA-EAB938235DC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1K x 1K pixels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2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Sheet1!$A$2:$A$3</c:f>
              <c:numCache>
                <c:formatCode>General</c:formatCode>
                <c:ptCount val="2"/>
                <c:pt idx="0">
                  <c:v>1</c:v>
                </c:pt>
                <c:pt idx="1">
                  <c:v>5</c:v>
                </c:pt>
              </c:numCache>
            </c:numRef>
          </c:cat>
          <c:val>
            <c:numRef>
              <c:f>Sheet1!$C$2:$C$3</c:f>
              <c:numCache>
                <c:formatCode>General</c:formatCode>
                <c:ptCount val="2"/>
                <c:pt idx="0">
                  <c:v>435</c:v>
                </c:pt>
                <c:pt idx="1">
                  <c:v>2040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116-4DD2-A1AA-EAB938235DC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88916624"/>
        <c:axId val="288917280"/>
      </c:lineChart>
      <c:catAx>
        <c:axId val="2889166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No. Experiments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917280"/>
        <c:crosses val="autoZero"/>
        <c:auto val="1"/>
        <c:lblAlgn val="ctr"/>
        <c:lblOffset val="100"/>
        <c:noMultiLvlLbl val="0"/>
      </c:catAx>
      <c:valAx>
        <c:axId val="288917280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</a:t>
                </a:r>
                <a:r>
                  <a:rPr lang="en-US" baseline="0" dirty="0"/>
                  <a:t> (secs)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916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>
      <cs:styleClr val="auto"/>
    </cs:fillRef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D719BD-7CE8-45A4-A193-15FBA8D2DEE4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68ED10-7642-47B6-97AE-A43D3CFBABF9}">
      <dgm:prSet phldrT="[Text]" custT="1"/>
      <dgm:spPr/>
      <dgm:t>
        <a:bodyPr/>
        <a:lstStyle/>
        <a:p>
          <a:r>
            <a:rPr lang="en-US" sz="1400" dirty="0"/>
            <a:t>Train (Baseline)</a:t>
          </a:r>
        </a:p>
      </dgm:t>
    </dgm:pt>
    <dgm:pt modelId="{0DB82125-CAAC-4929-9497-60FBDC1463A9}" type="parTrans" cxnId="{851902C1-A4BA-4AA7-ACC4-52AD24F7CE59}">
      <dgm:prSet/>
      <dgm:spPr/>
      <dgm:t>
        <a:bodyPr/>
        <a:lstStyle/>
        <a:p>
          <a:endParaRPr lang="en-US"/>
        </a:p>
      </dgm:t>
    </dgm:pt>
    <dgm:pt modelId="{2D61A2C5-85BC-43FE-85C7-9DB6D12B5382}" type="sibTrans" cxnId="{851902C1-A4BA-4AA7-ACC4-52AD24F7CE59}">
      <dgm:prSet/>
      <dgm:spPr/>
      <dgm:t>
        <a:bodyPr/>
        <a:lstStyle/>
        <a:p>
          <a:endParaRPr lang="en-US"/>
        </a:p>
      </dgm:t>
    </dgm:pt>
    <dgm:pt modelId="{BCA4C4E2-5535-432B-AB0C-0D65C7E58704}">
      <dgm:prSet phldrT="[Text]" custT="1"/>
      <dgm:spPr/>
      <dgm:t>
        <a:bodyPr/>
        <a:lstStyle/>
        <a:p>
          <a:r>
            <a:rPr lang="en-US" sz="1400" dirty="0"/>
            <a:t>Generate 50k noise-free x-ray scattering images</a:t>
          </a:r>
        </a:p>
      </dgm:t>
    </dgm:pt>
    <dgm:pt modelId="{1E32ECC9-3DFA-4657-8A5F-A21FD712EE10}" type="parTrans" cxnId="{1930B620-CC36-4F02-AE14-ADD0A6D1A946}">
      <dgm:prSet/>
      <dgm:spPr/>
      <dgm:t>
        <a:bodyPr/>
        <a:lstStyle/>
        <a:p>
          <a:endParaRPr lang="en-US"/>
        </a:p>
      </dgm:t>
    </dgm:pt>
    <dgm:pt modelId="{D7857B60-ACE6-4E42-81C5-A2794ADDD3F0}" type="sibTrans" cxnId="{1930B620-CC36-4F02-AE14-ADD0A6D1A946}">
      <dgm:prSet/>
      <dgm:spPr/>
      <dgm:t>
        <a:bodyPr/>
        <a:lstStyle/>
        <a:p>
          <a:endParaRPr lang="en-US"/>
        </a:p>
      </dgm:t>
    </dgm:pt>
    <dgm:pt modelId="{8539A252-D2B8-4E63-98DF-2AE29C0D3B80}">
      <dgm:prSet phldrT="[Text]" custT="1"/>
      <dgm:spPr/>
      <dgm:t>
        <a:bodyPr/>
        <a:lstStyle/>
        <a:p>
          <a:r>
            <a:rPr lang="en-US" sz="1400" dirty="0"/>
            <a:t>Train the Neural Network</a:t>
          </a:r>
        </a:p>
      </dgm:t>
    </dgm:pt>
    <dgm:pt modelId="{9948D22F-6D02-45F9-B9D7-8C608B393EBB}" type="parTrans" cxnId="{C82C22AF-7483-4011-B9EA-FB4F0ACD164E}">
      <dgm:prSet/>
      <dgm:spPr/>
      <dgm:t>
        <a:bodyPr/>
        <a:lstStyle/>
        <a:p>
          <a:endParaRPr lang="en-US"/>
        </a:p>
      </dgm:t>
    </dgm:pt>
    <dgm:pt modelId="{4E3DEE04-C41F-4116-AA1A-180CD4508685}" type="sibTrans" cxnId="{C82C22AF-7483-4011-B9EA-FB4F0ACD164E}">
      <dgm:prSet/>
      <dgm:spPr/>
      <dgm:t>
        <a:bodyPr/>
        <a:lstStyle/>
        <a:p>
          <a:endParaRPr lang="en-US"/>
        </a:p>
      </dgm:t>
    </dgm:pt>
    <dgm:pt modelId="{C1FE3851-EBDA-4FFE-AC79-2E76C70C1132}">
      <dgm:prSet phldrT="[Text]" custT="1"/>
      <dgm:spPr/>
      <dgm:t>
        <a:bodyPr/>
        <a:lstStyle/>
        <a:p>
          <a:r>
            <a:rPr lang="en-US" sz="1400" dirty="0"/>
            <a:t>Generate 5k x-ray scattering images</a:t>
          </a:r>
        </a:p>
      </dgm:t>
    </dgm:pt>
    <dgm:pt modelId="{48AB6555-BCD0-45A3-AB2E-8263DD720A08}" type="parTrans" cxnId="{0BECAE7C-4FCF-4391-BAA8-7F8FA48D159B}">
      <dgm:prSet/>
      <dgm:spPr/>
      <dgm:t>
        <a:bodyPr/>
        <a:lstStyle/>
        <a:p>
          <a:endParaRPr lang="en-US"/>
        </a:p>
      </dgm:t>
    </dgm:pt>
    <dgm:pt modelId="{BD7EC4A2-2C88-46D6-B498-7772C76F862E}" type="sibTrans" cxnId="{0BECAE7C-4FCF-4391-BAA8-7F8FA48D159B}">
      <dgm:prSet/>
      <dgm:spPr/>
      <dgm:t>
        <a:bodyPr/>
        <a:lstStyle/>
        <a:p>
          <a:endParaRPr lang="en-US"/>
        </a:p>
      </dgm:t>
    </dgm:pt>
    <dgm:pt modelId="{3CAF7F69-91C0-4DE4-95F1-01A004CC226F}">
      <dgm:prSet phldrT="[Text]" custT="1"/>
      <dgm:spPr/>
      <dgm:t>
        <a:bodyPr/>
        <a:lstStyle/>
        <a:p>
          <a:r>
            <a:rPr lang="en-US" sz="1400" dirty="0"/>
            <a:t>Apply Noise: Gaussian, Salt and Pepper, Poisson</a:t>
          </a:r>
        </a:p>
      </dgm:t>
    </dgm:pt>
    <dgm:pt modelId="{70F891AD-998E-4858-9D16-934DE997784D}" type="parTrans" cxnId="{A723F4E1-7E11-407B-BC56-58390A12238E}">
      <dgm:prSet/>
      <dgm:spPr/>
      <dgm:t>
        <a:bodyPr/>
        <a:lstStyle/>
        <a:p>
          <a:endParaRPr lang="en-US"/>
        </a:p>
      </dgm:t>
    </dgm:pt>
    <dgm:pt modelId="{AC9F5B30-D78E-40A7-84B4-15D3D6D318BB}" type="sibTrans" cxnId="{A723F4E1-7E11-407B-BC56-58390A12238E}">
      <dgm:prSet/>
      <dgm:spPr/>
      <dgm:t>
        <a:bodyPr/>
        <a:lstStyle/>
        <a:p>
          <a:endParaRPr lang="en-US"/>
        </a:p>
      </dgm:t>
    </dgm:pt>
    <dgm:pt modelId="{261E353D-35BF-470D-B31D-C5F779FB442C}">
      <dgm:prSet phldrT="[Text]" custT="1"/>
      <dgm:spPr/>
      <dgm:t>
        <a:bodyPr/>
        <a:lstStyle/>
        <a:p>
          <a:r>
            <a:rPr lang="en-US" sz="1400" dirty="0"/>
            <a:t>            Data Augment-</a:t>
          </a:r>
          <a:r>
            <a:rPr lang="en-US" sz="1400" dirty="0" err="1"/>
            <a:t>ation</a:t>
          </a:r>
          <a:endParaRPr lang="en-US" sz="1400" dirty="0"/>
        </a:p>
      </dgm:t>
    </dgm:pt>
    <dgm:pt modelId="{28213CB5-6D58-42D6-A6AF-D43859EA5DDB}" type="parTrans" cxnId="{21D6B15C-2687-48CD-98D3-84E07FF61522}">
      <dgm:prSet/>
      <dgm:spPr/>
      <dgm:t>
        <a:bodyPr/>
        <a:lstStyle/>
        <a:p>
          <a:endParaRPr lang="en-US"/>
        </a:p>
      </dgm:t>
    </dgm:pt>
    <dgm:pt modelId="{84F6F155-8616-4EFD-8349-2DE18643436F}" type="sibTrans" cxnId="{21D6B15C-2687-48CD-98D3-84E07FF61522}">
      <dgm:prSet/>
      <dgm:spPr/>
      <dgm:t>
        <a:bodyPr/>
        <a:lstStyle/>
        <a:p>
          <a:endParaRPr lang="en-US"/>
        </a:p>
      </dgm:t>
    </dgm:pt>
    <dgm:pt modelId="{3B001BE6-ABA7-4884-9674-D16E03CB7180}">
      <dgm:prSet phldrT="[Text]" custT="1"/>
      <dgm:spPr/>
      <dgm:t>
        <a:bodyPr/>
        <a:lstStyle/>
        <a:p>
          <a:r>
            <a:rPr lang="en-US" sz="1400" dirty="0"/>
            <a:t>Generate 50k noise-free images</a:t>
          </a:r>
        </a:p>
      </dgm:t>
    </dgm:pt>
    <dgm:pt modelId="{30A776DE-E9C9-4282-90D1-90DAC11DE615}" type="parTrans" cxnId="{A3AE5E70-00A2-46AC-8111-F1E9396E2164}">
      <dgm:prSet/>
      <dgm:spPr/>
      <dgm:t>
        <a:bodyPr/>
        <a:lstStyle/>
        <a:p>
          <a:endParaRPr lang="en-US"/>
        </a:p>
      </dgm:t>
    </dgm:pt>
    <dgm:pt modelId="{276AACF0-2C87-4809-A012-23BE11091178}" type="sibTrans" cxnId="{A3AE5E70-00A2-46AC-8111-F1E9396E2164}">
      <dgm:prSet/>
      <dgm:spPr/>
      <dgm:t>
        <a:bodyPr/>
        <a:lstStyle/>
        <a:p>
          <a:endParaRPr lang="en-US"/>
        </a:p>
      </dgm:t>
    </dgm:pt>
    <dgm:pt modelId="{20AFC7C5-4194-4C21-A081-06603AB124AC}">
      <dgm:prSet phldrT="[Text]" custT="1"/>
      <dgm:spPr/>
      <dgm:t>
        <a:bodyPr/>
        <a:lstStyle/>
        <a:p>
          <a:r>
            <a:rPr lang="en-US" sz="1400" dirty="0"/>
            <a:t>Apply Noise</a:t>
          </a:r>
        </a:p>
      </dgm:t>
    </dgm:pt>
    <dgm:pt modelId="{6F1144A7-BBEB-418E-89CC-B4F0C0DA7E43}" type="sibTrans" cxnId="{C040F130-4C3D-40F6-B00F-5D3E48389CD5}">
      <dgm:prSet/>
      <dgm:spPr/>
      <dgm:t>
        <a:bodyPr/>
        <a:lstStyle/>
        <a:p>
          <a:endParaRPr lang="en-US"/>
        </a:p>
      </dgm:t>
    </dgm:pt>
    <dgm:pt modelId="{9D4186D5-6B34-41F3-91C1-17325CE5DCC7}" type="parTrans" cxnId="{C040F130-4C3D-40F6-B00F-5D3E48389CD5}">
      <dgm:prSet/>
      <dgm:spPr/>
      <dgm:t>
        <a:bodyPr/>
        <a:lstStyle/>
        <a:p>
          <a:endParaRPr lang="en-US"/>
        </a:p>
      </dgm:t>
    </dgm:pt>
    <dgm:pt modelId="{A469CEE2-409C-42F1-824D-13288F22DFC5}">
      <dgm:prSet phldrT="[Text]" custT="1"/>
      <dgm:spPr/>
      <dgm:t>
        <a:bodyPr/>
        <a:lstStyle/>
        <a:p>
          <a:r>
            <a:rPr lang="en-US" sz="1400" dirty="0"/>
            <a:t>Evaluate image performance in neural network</a:t>
          </a:r>
        </a:p>
      </dgm:t>
    </dgm:pt>
    <dgm:pt modelId="{1938EE7F-16E8-4DAA-B7EE-722A4A367B68}" type="parTrans" cxnId="{555BB9AA-0692-453F-978D-C275668D740D}">
      <dgm:prSet/>
      <dgm:spPr/>
      <dgm:t>
        <a:bodyPr/>
        <a:lstStyle/>
        <a:p>
          <a:endParaRPr lang="en-US"/>
        </a:p>
      </dgm:t>
    </dgm:pt>
    <dgm:pt modelId="{983D2D97-EB05-4794-B348-BDADCCB22CDD}" type="sibTrans" cxnId="{555BB9AA-0692-453F-978D-C275668D740D}">
      <dgm:prSet/>
      <dgm:spPr/>
      <dgm:t>
        <a:bodyPr/>
        <a:lstStyle/>
        <a:p>
          <a:endParaRPr lang="en-US"/>
        </a:p>
      </dgm:t>
    </dgm:pt>
    <dgm:pt modelId="{113A03CF-2E2E-4005-B253-8F979CA311FF}">
      <dgm:prSet phldrT="[Text]" custT="1"/>
      <dgm:spPr/>
      <dgm:t>
        <a:bodyPr/>
        <a:lstStyle/>
        <a:p>
          <a:r>
            <a:rPr lang="en-US" sz="1400" dirty="0"/>
            <a:t>Generate 50k images with random amounts of noise</a:t>
          </a:r>
        </a:p>
      </dgm:t>
    </dgm:pt>
    <dgm:pt modelId="{BFF1EC5E-E0F4-4F1D-9396-C9DC4F66DAA0}" type="parTrans" cxnId="{010616B8-FFE7-4102-BED6-180CD4DD79CD}">
      <dgm:prSet/>
      <dgm:spPr/>
      <dgm:t>
        <a:bodyPr/>
        <a:lstStyle/>
        <a:p>
          <a:endParaRPr lang="en-US"/>
        </a:p>
      </dgm:t>
    </dgm:pt>
    <dgm:pt modelId="{0F1F2256-B302-49A8-8DA2-8052C926DD3A}" type="sibTrans" cxnId="{010616B8-FFE7-4102-BED6-180CD4DD79CD}">
      <dgm:prSet/>
      <dgm:spPr/>
      <dgm:t>
        <a:bodyPr/>
        <a:lstStyle/>
        <a:p>
          <a:endParaRPr lang="en-US"/>
        </a:p>
      </dgm:t>
    </dgm:pt>
    <dgm:pt modelId="{3F26CD6F-1BB7-41A7-B8DE-29F65C533F99}">
      <dgm:prSet phldrT="[Text]" custT="1"/>
      <dgm:spPr/>
      <dgm:t>
        <a:bodyPr/>
        <a:lstStyle/>
        <a:p>
          <a:r>
            <a:rPr lang="en-US" sz="1400" dirty="0"/>
            <a:t>Retrain Neural Network with 100k images</a:t>
          </a:r>
        </a:p>
      </dgm:t>
    </dgm:pt>
    <dgm:pt modelId="{A1B587C7-F63D-4172-9CDF-EF12A17142B0}" type="parTrans" cxnId="{59741D46-C704-41D7-836F-CDCED52C14D6}">
      <dgm:prSet/>
      <dgm:spPr/>
      <dgm:t>
        <a:bodyPr/>
        <a:lstStyle/>
        <a:p>
          <a:endParaRPr lang="en-US"/>
        </a:p>
      </dgm:t>
    </dgm:pt>
    <dgm:pt modelId="{2788C83D-E06E-4F1A-BD83-18BCC098E65E}" type="sibTrans" cxnId="{59741D46-C704-41D7-836F-CDCED52C14D6}">
      <dgm:prSet/>
      <dgm:spPr/>
      <dgm:t>
        <a:bodyPr/>
        <a:lstStyle/>
        <a:p>
          <a:endParaRPr lang="en-US"/>
        </a:p>
      </dgm:t>
    </dgm:pt>
    <dgm:pt modelId="{BD6C4D90-F3EF-468F-87F1-24D3ED30B513}">
      <dgm:prSet phldrT="[Text]" custT="1"/>
      <dgm:spPr/>
      <dgm:t>
        <a:bodyPr/>
        <a:lstStyle/>
        <a:p>
          <a:r>
            <a:rPr lang="en-US" sz="1400" dirty="0"/>
            <a:t>Evaluate</a:t>
          </a:r>
        </a:p>
      </dgm:t>
    </dgm:pt>
    <dgm:pt modelId="{1A4AD97F-89E9-4B54-B165-88AF026FC799}" type="parTrans" cxnId="{DC5DEBFD-6C38-4285-A1BD-8E1418EE5760}">
      <dgm:prSet/>
      <dgm:spPr/>
      <dgm:t>
        <a:bodyPr/>
        <a:lstStyle/>
        <a:p>
          <a:endParaRPr lang="en-US"/>
        </a:p>
      </dgm:t>
    </dgm:pt>
    <dgm:pt modelId="{608EF262-595C-4787-B37B-A65472C8C912}" type="sibTrans" cxnId="{DC5DEBFD-6C38-4285-A1BD-8E1418EE5760}">
      <dgm:prSet/>
      <dgm:spPr/>
      <dgm:t>
        <a:bodyPr/>
        <a:lstStyle/>
        <a:p>
          <a:endParaRPr lang="en-US"/>
        </a:p>
      </dgm:t>
    </dgm:pt>
    <dgm:pt modelId="{8D4FC28D-19D2-4194-8950-D52B403A06B6}">
      <dgm:prSet phldrT="[Text]" custT="1"/>
      <dgm:spPr/>
      <dgm:t>
        <a:bodyPr/>
        <a:lstStyle/>
        <a:p>
          <a:r>
            <a:rPr lang="en-US" sz="1400" dirty="0"/>
            <a:t>Evaluate and compare the performance of the original 5k images in the newly trained neural network</a:t>
          </a:r>
        </a:p>
      </dgm:t>
    </dgm:pt>
    <dgm:pt modelId="{8E2A6CAA-0C43-4E0D-97F0-A87FF4F42FA1}" type="parTrans" cxnId="{3AFE33F8-79C6-45EF-AAB1-BA08CE6DFAFD}">
      <dgm:prSet/>
      <dgm:spPr/>
      <dgm:t>
        <a:bodyPr/>
        <a:lstStyle/>
        <a:p>
          <a:endParaRPr lang="en-US"/>
        </a:p>
      </dgm:t>
    </dgm:pt>
    <dgm:pt modelId="{5FC01A49-4026-4301-9B00-AAE0EAF45F20}" type="sibTrans" cxnId="{3AFE33F8-79C6-45EF-AAB1-BA08CE6DFAFD}">
      <dgm:prSet/>
      <dgm:spPr/>
      <dgm:t>
        <a:bodyPr/>
        <a:lstStyle/>
        <a:p>
          <a:endParaRPr lang="en-US"/>
        </a:p>
      </dgm:t>
    </dgm:pt>
    <dgm:pt modelId="{83EFE631-5D9A-4083-892F-CE6FB6C5B417}" type="pres">
      <dgm:prSet presAssocID="{5CD719BD-7CE8-45A4-A193-15FBA8D2DEE4}" presName="linearFlow" presStyleCnt="0">
        <dgm:presLayoutVars>
          <dgm:dir/>
          <dgm:animLvl val="lvl"/>
          <dgm:resizeHandles val="exact"/>
        </dgm:presLayoutVars>
      </dgm:prSet>
      <dgm:spPr/>
    </dgm:pt>
    <dgm:pt modelId="{2A2F92CD-4F5D-452F-902C-D8B2433A2C6C}" type="pres">
      <dgm:prSet presAssocID="{2D68ED10-7642-47B6-97AE-A43D3CFBABF9}" presName="composite" presStyleCnt="0"/>
      <dgm:spPr/>
    </dgm:pt>
    <dgm:pt modelId="{77610C81-BFC7-4344-82C8-3DCFF0B3502F}" type="pres">
      <dgm:prSet presAssocID="{2D68ED10-7642-47B6-97AE-A43D3CFBABF9}" presName="parentText" presStyleLbl="alignNode1" presStyleIdx="0" presStyleCnt="4" custScaleX="123775" custLinFactNeighborY="-5567">
        <dgm:presLayoutVars>
          <dgm:chMax val="1"/>
          <dgm:bulletEnabled val="1"/>
        </dgm:presLayoutVars>
      </dgm:prSet>
      <dgm:spPr/>
    </dgm:pt>
    <dgm:pt modelId="{7D426C45-16D8-4A97-A243-2A06FCC896CB}" type="pres">
      <dgm:prSet presAssocID="{2D68ED10-7642-47B6-97AE-A43D3CFBABF9}" presName="descendantText" presStyleLbl="alignAcc1" presStyleIdx="0" presStyleCnt="4" custScaleX="88942" custLinFactNeighborX="-2693">
        <dgm:presLayoutVars>
          <dgm:bulletEnabled val="1"/>
        </dgm:presLayoutVars>
      </dgm:prSet>
      <dgm:spPr/>
    </dgm:pt>
    <dgm:pt modelId="{F59C2EE2-F0F0-4C0B-A03B-9175FE73C675}" type="pres">
      <dgm:prSet presAssocID="{2D61A2C5-85BC-43FE-85C7-9DB6D12B5382}" presName="sp" presStyleCnt="0"/>
      <dgm:spPr/>
    </dgm:pt>
    <dgm:pt modelId="{16D272D9-AC1A-4F22-A26D-D0D1718C1241}" type="pres">
      <dgm:prSet presAssocID="{20AFC7C5-4194-4C21-A081-06603AB124AC}" presName="composite" presStyleCnt="0"/>
      <dgm:spPr/>
    </dgm:pt>
    <dgm:pt modelId="{2F4B7ED8-2FB5-4DA6-A548-B40289272145}" type="pres">
      <dgm:prSet presAssocID="{20AFC7C5-4194-4C21-A081-06603AB124AC}" presName="parentText" presStyleLbl="alignNode1" presStyleIdx="1" presStyleCnt="4" custScaleX="123775">
        <dgm:presLayoutVars>
          <dgm:chMax val="1"/>
          <dgm:bulletEnabled val="1"/>
        </dgm:presLayoutVars>
      </dgm:prSet>
      <dgm:spPr/>
    </dgm:pt>
    <dgm:pt modelId="{4BB09114-062B-4AB6-BB68-05A6872DFC58}" type="pres">
      <dgm:prSet presAssocID="{20AFC7C5-4194-4C21-A081-06603AB124AC}" presName="descendantText" presStyleLbl="alignAcc1" presStyleIdx="1" presStyleCnt="4" custScaleX="94110" custLinFactNeighborX="-109" custLinFactNeighborY="1382">
        <dgm:presLayoutVars>
          <dgm:bulletEnabled val="1"/>
        </dgm:presLayoutVars>
      </dgm:prSet>
      <dgm:spPr/>
    </dgm:pt>
    <dgm:pt modelId="{BC54A214-0B60-410B-9AFE-3FADACDBBDD8}" type="pres">
      <dgm:prSet presAssocID="{6F1144A7-BBEB-418E-89CC-B4F0C0DA7E43}" presName="sp" presStyleCnt="0"/>
      <dgm:spPr/>
    </dgm:pt>
    <dgm:pt modelId="{04977B37-0036-456C-AB47-B4D4CDE4693C}" type="pres">
      <dgm:prSet presAssocID="{261E353D-35BF-470D-B31D-C5F779FB442C}" presName="composite" presStyleCnt="0"/>
      <dgm:spPr/>
    </dgm:pt>
    <dgm:pt modelId="{43BB36F7-1215-4E91-8121-FA3D8ADB567D}" type="pres">
      <dgm:prSet presAssocID="{261E353D-35BF-470D-B31D-C5F779FB442C}" presName="parentText" presStyleLbl="alignNode1" presStyleIdx="2" presStyleCnt="4" custScaleX="123775" custLinFactNeighborY="-2830">
        <dgm:presLayoutVars>
          <dgm:chMax val="1"/>
          <dgm:bulletEnabled val="1"/>
        </dgm:presLayoutVars>
      </dgm:prSet>
      <dgm:spPr/>
    </dgm:pt>
    <dgm:pt modelId="{D483DE63-26BC-4DDC-BFE2-EADC7C27427E}" type="pres">
      <dgm:prSet presAssocID="{261E353D-35BF-470D-B31D-C5F779FB442C}" presName="descendantText" presStyleLbl="alignAcc1" presStyleIdx="2" presStyleCnt="4" custScaleX="94110">
        <dgm:presLayoutVars>
          <dgm:bulletEnabled val="1"/>
        </dgm:presLayoutVars>
      </dgm:prSet>
      <dgm:spPr/>
    </dgm:pt>
    <dgm:pt modelId="{DD94AB83-B56B-4B62-92E7-D883D4C99BCE}" type="pres">
      <dgm:prSet presAssocID="{84F6F155-8616-4EFD-8349-2DE18643436F}" presName="sp" presStyleCnt="0"/>
      <dgm:spPr/>
    </dgm:pt>
    <dgm:pt modelId="{F4F83CDA-267D-49B3-A211-FCF35882806E}" type="pres">
      <dgm:prSet presAssocID="{BD6C4D90-F3EF-468F-87F1-24D3ED30B513}" presName="composite" presStyleCnt="0"/>
      <dgm:spPr/>
    </dgm:pt>
    <dgm:pt modelId="{F0EC77A1-F975-400A-A694-310AEF93E781}" type="pres">
      <dgm:prSet presAssocID="{BD6C4D90-F3EF-468F-87F1-24D3ED30B513}" presName="parentText" presStyleLbl="alignNode1" presStyleIdx="3" presStyleCnt="4" custScaleX="123775">
        <dgm:presLayoutVars>
          <dgm:chMax val="1"/>
          <dgm:bulletEnabled val="1"/>
        </dgm:presLayoutVars>
      </dgm:prSet>
      <dgm:spPr/>
    </dgm:pt>
    <dgm:pt modelId="{BD920AF7-C280-4AA1-B451-09E7A0919D16}" type="pres">
      <dgm:prSet presAssocID="{BD6C4D90-F3EF-468F-87F1-24D3ED30B513}" presName="descendantText" presStyleLbl="alignAcc1" presStyleIdx="3" presStyleCnt="4" custScaleX="94110">
        <dgm:presLayoutVars>
          <dgm:bulletEnabled val="1"/>
        </dgm:presLayoutVars>
      </dgm:prSet>
      <dgm:spPr/>
    </dgm:pt>
  </dgm:ptLst>
  <dgm:cxnLst>
    <dgm:cxn modelId="{E0493508-FD66-4D21-982E-0D165BBA8095}" type="presOf" srcId="{3F26CD6F-1BB7-41A7-B8DE-29F65C533F99}" destId="{D483DE63-26BC-4DDC-BFE2-EADC7C27427E}" srcOrd="0" destOrd="2" presId="urn:microsoft.com/office/officeart/2005/8/layout/chevron2"/>
    <dgm:cxn modelId="{7B507610-2B33-41EB-8BF8-36515AB5C1D2}" type="presOf" srcId="{20AFC7C5-4194-4C21-A081-06603AB124AC}" destId="{2F4B7ED8-2FB5-4DA6-A548-B40289272145}" srcOrd="0" destOrd="0" presId="urn:microsoft.com/office/officeart/2005/8/layout/chevron2"/>
    <dgm:cxn modelId="{65E1EA13-4ACD-4A02-8638-41FE39225091}" type="presOf" srcId="{3CAF7F69-91C0-4DE4-95F1-01A004CC226F}" destId="{4BB09114-062B-4AB6-BB68-05A6872DFC58}" srcOrd="0" destOrd="1" presId="urn:microsoft.com/office/officeart/2005/8/layout/chevron2"/>
    <dgm:cxn modelId="{1930B620-CC36-4F02-AE14-ADD0A6D1A946}" srcId="{2D68ED10-7642-47B6-97AE-A43D3CFBABF9}" destId="{BCA4C4E2-5535-432B-AB0C-0D65C7E58704}" srcOrd="0" destOrd="0" parTransId="{1E32ECC9-3DFA-4657-8A5F-A21FD712EE10}" sibTransId="{D7857B60-ACE6-4E42-81C5-A2794ADDD3F0}"/>
    <dgm:cxn modelId="{D6CA4326-07F2-419B-A45A-1732DA2948EE}" type="presOf" srcId="{2D68ED10-7642-47B6-97AE-A43D3CFBABF9}" destId="{77610C81-BFC7-4344-82C8-3DCFF0B3502F}" srcOrd="0" destOrd="0" presId="urn:microsoft.com/office/officeart/2005/8/layout/chevron2"/>
    <dgm:cxn modelId="{C040F130-4C3D-40F6-B00F-5D3E48389CD5}" srcId="{5CD719BD-7CE8-45A4-A193-15FBA8D2DEE4}" destId="{20AFC7C5-4194-4C21-A081-06603AB124AC}" srcOrd="1" destOrd="0" parTransId="{9D4186D5-6B34-41F3-91C1-17325CE5DCC7}" sibTransId="{6F1144A7-BBEB-418E-89CC-B4F0C0DA7E43}"/>
    <dgm:cxn modelId="{188D1A33-B23C-4B36-8346-CBFB7A87F30F}" type="presOf" srcId="{261E353D-35BF-470D-B31D-C5F779FB442C}" destId="{43BB36F7-1215-4E91-8121-FA3D8ADB567D}" srcOrd="0" destOrd="0" presId="urn:microsoft.com/office/officeart/2005/8/layout/chevron2"/>
    <dgm:cxn modelId="{88F19740-2E1B-4671-81F2-1AAB723458E1}" type="presOf" srcId="{113A03CF-2E2E-4005-B253-8F979CA311FF}" destId="{D483DE63-26BC-4DDC-BFE2-EADC7C27427E}" srcOrd="0" destOrd="1" presId="urn:microsoft.com/office/officeart/2005/8/layout/chevron2"/>
    <dgm:cxn modelId="{21D6B15C-2687-48CD-98D3-84E07FF61522}" srcId="{5CD719BD-7CE8-45A4-A193-15FBA8D2DEE4}" destId="{261E353D-35BF-470D-B31D-C5F779FB442C}" srcOrd="2" destOrd="0" parTransId="{28213CB5-6D58-42D6-A6AF-D43859EA5DDB}" sibTransId="{84F6F155-8616-4EFD-8349-2DE18643436F}"/>
    <dgm:cxn modelId="{59741D46-C704-41D7-836F-CDCED52C14D6}" srcId="{261E353D-35BF-470D-B31D-C5F779FB442C}" destId="{3F26CD6F-1BB7-41A7-B8DE-29F65C533F99}" srcOrd="2" destOrd="0" parTransId="{A1B587C7-F63D-4172-9CDF-EF12A17142B0}" sibTransId="{2788C83D-E06E-4F1A-BD83-18BCC098E65E}"/>
    <dgm:cxn modelId="{A3AE5E70-00A2-46AC-8111-F1E9396E2164}" srcId="{261E353D-35BF-470D-B31D-C5F779FB442C}" destId="{3B001BE6-ABA7-4884-9674-D16E03CB7180}" srcOrd="0" destOrd="0" parTransId="{30A776DE-E9C9-4282-90D1-90DAC11DE615}" sibTransId="{276AACF0-2C87-4809-A012-23BE11091178}"/>
    <dgm:cxn modelId="{0BDB9250-E6F4-4A77-9600-627A47095E29}" type="presOf" srcId="{3B001BE6-ABA7-4884-9674-D16E03CB7180}" destId="{D483DE63-26BC-4DDC-BFE2-EADC7C27427E}" srcOrd="0" destOrd="0" presId="urn:microsoft.com/office/officeart/2005/8/layout/chevron2"/>
    <dgm:cxn modelId="{A875447B-4B47-4811-A56D-06E3B158B175}" type="presOf" srcId="{BD6C4D90-F3EF-468F-87F1-24D3ED30B513}" destId="{F0EC77A1-F975-400A-A694-310AEF93E781}" srcOrd="0" destOrd="0" presId="urn:microsoft.com/office/officeart/2005/8/layout/chevron2"/>
    <dgm:cxn modelId="{0BECAE7C-4FCF-4391-BAA8-7F8FA48D159B}" srcId="{20AFC7C5-4194-4C21-A081-06603AB124AC}" destId="{C1FE3851-EBDA-4FFE-AC79-2E76C70C1132}" srcOrd="0" destOrd="0" parTransId="{48AB6555-BCD0-45A3-AB2E-8263DD720A08}" sibTransId="{BD7EC4A2-2C88-46D6-B498-7772C76F862E}"/>
    <dgm:cxn modelId="{F5CDF990-5D8D-4601-9250-B68893211EB9}" type="presOf" srcId="{8D4FC28D-19D2-4194-8950-D52B403A06B6}" destId="{BD920AF7-C280-4AA1-B451-09E7A0919D16}" srcOrd="0" destOrd="0" presId="urn:microsoft.com/office/officeart/2005/8/layout/chevron2"/>
    <dgm:cxn modelId="{DA8BA597-D9C5-4408-8ADE-23E4C1CB771E}" type="presOf" srcId="{8539A252-D2B8-4E63-98DF-2AE29C0D3B80}" destId="{7D426C45-16D8-4A97-A243-2A06FCC896CB}" srcOrd="0" destOrd="1" presId="urn:microsoft.com/office/officeart/2005/8/layout/chevron2"/>
    <dgm:cxn modelId="{2A442B9D-E858-490E-BCC1-97D6DAF83182}" type="presOf" srcId="{C1FE3851-EBDA-4FFE-AC79-2E76C70C1132}" destId="{4BB09114-062B-4AB6-BB68-05A6872DFC58}" srcOrd="0" destOrd="0" presId="urn:microsoft.com/office/officeart/2005/8/layout/chevron2"/>
    <dgm:cxn modelId="{555BB9AA-0692-453F-978D-C275668D740D}" srcId="{20AFC7C5-4194-4C21-A081-06603AB124AC}" destId="{A469CEE2-409C-42F1-824D-13288F22DFC5}" srcOrd="2" destOrd="0" parTransId="{1938EE7F-16E8-4DAA-B7EE-722A4A367B68}" sibTransId="{983D2D97-EB05-4794-B348-BDADCCB22CDD}"/>
    <dgm:cxn modelId="{C82C22AF-7483-4011-B9EA-FB4F0ACD164E}" srcId="{2D68ED10-7642-47B6-97AE-A43D3CFBABF9}" destId="{8539A252-D2B8-4E63-98DF-2AE29C0D3B80}" srcOrd="1" destOrd="0" parTransId="{9948D22F-6D02-45F9-B9D7-8C608B393EBB}" sibTransId="{4E3DEE04-C41F-4116-AA1A-180CD4508685}"/>
    <dgm:cxn modelId="{010616B8-FFE7-4102-BED6-180CD4DD79CD}" srcId="{261E353D-35BF-470D-B31D-C5F779FB442C}" destId="{113A03CF-2E2E-4005-B253-8F979CA311FF}" srcOrd="1" destOrd="0" parTransId="{BFF1EC5E-E0F4-4F1D-9396-C9DC4F66DAA0}" sibTransId="{0F1F2256-B302-49A8-8DA2-8052C926DD3A}"/>
    <dgm:cxn modelId="{851902C1-A4BA-4AA7-ACC4-52AD24F7CE59}" srcId="{5CD719BD-7CE8-45A4-A193-15FBA8D2DEE4}" destId="{2D68ED10-7642-47B6-97AE-A43D3CFBABF9}" srcOrd="0" destOrd="0" parTransId="{0DB82125-CAAC-4929-9497-60FBDC1463A9}" sibTransId="{2D61A2C5-85BC-43FE-85C7-9DB6D12B5382}"/>
    <dgm:cxn modelId="{A723F4E1-7E11-407B-BC56-58390A12238E}" srcId="{20AFC7C5-4194-4C21-A081-06603AB124AC}" destId="{3CAF7F69-91C0-4DE4-95F1-01A004CC226F}" srcOrd="1" destOrd="0" parTransId="{70F891AD-998E-4858-9D16-934DE997784D}" sibTransId="{AC9F5B30-D78E-40A7-84B4-15D3D6D318BB}"/>
    <dgm:cxn modelId="{E17AFDEF-519A-4910-8B26-1819B1BA8160}" type="presOf" srcId="{5CD719BD-7CE8-45A4-A193-15FBA8D2DEE4}" destId="{83EFE631-5D9A-4083-892F-CE6FB6C5B417}" srcOrd="0" destOrd="0" presId="urn:microsoft.com/office/officeart/2005/8/layout/chevron2"/>
    <dgm:cxn modelId="{83D88AF2-0850-4693-8398-71DEAC2A7FCB}" type="presOf" srcId="{BCA4C4E2-5535-432B-AB0C-0D65C7E58704}" destId="{7D426C45-16D8-4A97-A243-2A06FCC896CB}" srcOrd="0" destOrd="0" presId="urn:microsoft.com/office/officeart/2005/8/layout/chevron2"/>
    <dgm:cxn modelId="{3AFE33F8-79C6-45EF-AAB1-BA08CE6DFAFD}" srcId="{BD6C4D90-F3EF-468F-87F1-24D3ED30B513}" destId="{8D4FC28D-19D2-4194-8950-D52B403A06B6}" srcOrd="0" destOrd="0" parTransId="{8E2A6CAA-0C43-4E0D-97F0-A87FF4F42FA1}" sibTransId="{5FC01A49-4026-4301-9B00-AAE0EAF45F20}"/>
    <dgm:cxn modelId="{D09882FD-02A1-49C2-A20C-AB5AF9987925}" type="presOf" srcId="{A469CEE2-409C-42F1-824D-13288F22DFC5}" destId="{4BB09114-062B-4AB6-BB68-05A6872DFC58}" srcOrd="0" destOrd="2" presId="urn:microsoft.com/office/officeart/2005/8/layout/chevron2"/>
    <dgm:cxn modelId="{DC5DEBFD-6C38-4285-A1BD-8E1418EE5760}" srcId="{5CD719BD-7CE8-45A4-A193-15FBA8D2DEE4}" destId="{BD6C4D90-F3EF-468F-87F1-24D3ED30B513}" srcOrd="3" destOrd="0" parTransId="{1A4AD97F-89E9-4B54-B165-88AF026FC799}" sibTransId="{608EF262-595C-4787-B37B-A65472C8C912}"/>
    <dgm:cxn modelId="{E51F834C-A5E3-4938-917A-9B048906C390}" type="presParOf" srcId="{83EFE631-5D9A-4083-892F-CE6FB6C5B417}" destId="{2A2F92CD-4F5D-452F-902C-D8B2433A2C6C}" srcOrd="0" destOrd="0" presId="urn:microsoft.com/office/officeart/2005/8/layout/chevron2"/>
    <dgm:cxn modelId="{96EE01E2-B88E-4428-815B-3C10115D7445}" type="presParOf" srcId="{2A2F92CD-4F5D-452F-902C-D8B2433A2C6C}" destId="{77610C81-BFC7-4344-82C8-3DCFF0B3502F}" srcOrd="0" destOrd="0" presId="urn:microsoft.com/office/officeart/2005/8/layout/chevron2"/>
    <dgm:cxn modelId="{961A7D15-256F-40CC-B7B7-8A3736A14438}" type="presParOf" srcId="{2A2F92CD-4F5D-452F-902C-D8B2433A2C6C}" destId="{7D426C45-16D8-4A97-A243-2A06FCC896CB}" srcOrd="1" destOrd="0" presId="urn:microsoft.com/office/officeart/2005/8/layout/chevron2"/>
    <dgm:cxn modelId="{7C18A431-E995-420A-AD7A-D40B9AE9F0D4}" type="presParOf" srcId="{83EFE631-5D9A-4083-892F-CE6FB6C5B417}" destId="{F59C2EE2-F0F0-4C0B-A03B-9175FE73C675}" srcOrd="1" destOrd="0" presId="urn:microsoft.com/office/officeart/2005/8/layout/chevron2"/>
    <dgm:cxn modelId="{CA390956-CC8C-4579-8723-2E949D5AC48A}" type="presParOf" srcId="{83EFE631-5D9A-4083-892F-CE6FB6C5B417}" destId="{16D272D9-AC1A-4F22-A26D-D0D1718C1241}" srcOrd="2" destOrd="0" presId="urn:microsoft.com/office/officeart/2005/8/layout/chevron2"/>
    <dgm:cxn modelId="{74566C49-1CD9-4A8F-B3B9-8085C094D3A1}" type="presParOf" srcId="{16D272D9-AC1A-4F22-A26D-D0D1718C1241}" destId="{2F4B7ED8-2FB5-4DA6-A548-B40289272145}" srcOrd="0" destOrd="0" presId="urn:microsoft.com/office/officeart/2005/8/layout/chevron2"/>
    <dgm:cxn modelId="{26EBB282-324B-49E1-9E02-91D41874EFCD}" type="presParOf" srcId="{16D272D9-AC1A-4F22-A26D-D0D1718C1241}" destId="{4BB09114-062B-4AB6-BB68-05A6872DFC58}" srcOrd="1" destOrd="0" presId="urn:microsoft.com/office/officeart/2005/8/layout/chevron2"/>
    <dgm:cxn modelId="{A4616C7D-6559-4AA6-A2BA-3705A393940A}" type="presParOf" srcId="{83EFE631-5D9A-4083-892F-CE6FB6C5B417}" destId="{BC54A214-0B60-410B-9AFE-3FADACDBBDD8}" srcOrd="3" destOrd="0" presId="urn:microsoft.com/office/officeart/2005/8/layout/chevron2"/>
    <dgm:cxn modelId="{E5AE956B-8F6C-47A7-B29A-F7E3FF6AB55A}" type="presParOf" srcId="{83EFE631-5D9A-4083-892F-CE6FB6C5B417}" destId="{04977B37-0036-456C-AB47-B4D4CDE4693C}" srcOrd="4" destOrd="0" presId="urn:microsoft.com/office/officeart/2005/8/layout/chevron2"/>
    <dgm:cxn modelId="{58B7E558-DCA2-4079-9F00-3A37D23BE080}" type="presParOf" srcId="{04977B37-0036-456C-AB47-B4D4CDE4693C}" destId="{43BB36F7-1215-4E91-8121-FA3D8ADB567D}" srcOrd="0" destOrd="0" presId="urn:microsoft.com/office/officeart/2005/8/layout/chevron2"/>
    <dgm:cxn modelId="{CC6FC2CD-C584-48D4-82DE-C856287C8828}" type="presParOf" srcId="{04977B37-0036-456C-AB47-B4D4CDE4693C}" destId="{D483DE63-26BC-4DDC-BFE2-EADC7C27427E}" srcOrd="1" destOrd="0" presId="urn:microsoft.com/office/officeart/2005/8/layout/chevron2"/>
    <dgm:cxn modelId="{4B9AD442-BE0F-4764-A6D1-3F28E9107C1D}" type="presParOf" srcId="{83EFE631-5D9A-4083-892F-CE6FB6C5B417}" destId="{DD94AB83-B56B-4B62-92E7-D883D4C99BCE}" srcOrd="5" destOrd="0" presId="urn:microsoft.com/office/officeart/2005/8/layout/chevron2"/>
    <dgm:cxn modelId="{70A1435A-B3E7-4047-BB98-6E7C6E2D6A87}" type="presParOf" srcId="{83EFE631-5D9A-4083-892F-CE6FB6C5B417}" destId="{F4F83CDA-267D-49B3-A211-FCF35882806E}" srcOrd="6" destOrd="0" presId="urn:microsoft.com/office/officeart/2005/8/layout/chevron2"/>
    <dgm:cxn modelId="{C72BB610-5527-4EB6-8DDD-ECFBFFFE9CEB}" type="presParOf" srcId="{F4F83CDA-267D-49B3-A211-FCF35882806E}" destId="{F0EC77A1-F975-400A-A694-310AEF93E781}" srcOrd="0" destOrd="0" presId="urn:microsoft.com/office/officeart/2005/8/layout/chevron2"/>
    <dgm:cxn modelId="{B67B90D6-AE66-4F0A-AD50-05C8C4308BFA}" type="presParOf" srcId="{F4F83CDA-267D-49B3-A211-FCF35882806E}" destId="{BD920AF7-C280-4AA1-B451-09E7A0919D1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D719BD-7CE8-45A4-A193-15FBA8D2DEE4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68ED10-7642-47B6-97AE-A43D3CFBABF9}">
      <dgm:prSet phldrT="[Text]" custT="1"/>
      <dgm:spPr/>
      <dgm:t>
        <a:bodyPr/>
        <a:lstStyle/>
        <a:p>
          <a:r>
            <a:rPr lang="en-US" sz="3000" dirty="0">
              <a:latin typeface="Calibri" pitchFamily="34" charset="0"/>
            </a:rPr>
            <a:t>Train (</a:t>
          </a:r>
          <a:r>
            <a:rPr lang="en-US" sz="3200" dirty="0">
              <a:latin typeface="Calibri" pitchFamily="34" charset="0"/>
            </a:rPr>
            <a:t>Baseline</a:t>
          </a:r>
          <a:r>
            <a:rPr lang="en-US" sz="3000" dirty="0">
              <a:latin typeface="Calibri" pitchFamily="34" charset="0"/>
            </a:rPr>
            <a:t>)</a:t>
          </a:r>
        </a:p>
      </dgm:t>
    </dgm:pt>
    <dgm:pt modelId="{0DB82125-CAAC-4929-9497-60FBDC1463A9}" type="parTrans" cxnId="{851902C1-A4BA-4AA7-ACC4-52AD24F7CE59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2D61A2C5-85BC-43FE-85C7-9DB6D12B5382}" type="sibTrans" cxnId="{851902C1-A4BA-4AA7-ACC4-52AD24F7CE59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BCA4C4E2-5535-432B-AB0C-0D65C7E58704}">
      <dgm:prSet phldrT="[Text]"/>
      <dgm:spPr/>
      <dgm:t>
        <a:bodyPr/>
        <a:lstStyle/>
        <a:p>
          <a:r>
            <a:rPr lang="en-US" dirty="0">
              <a:latin typeface="Calibri" pitchFamily="34" charset="0"/>
            </a:rPr>
            <a:t>Generate 50k noise-free x-ray scattering images</a:t>
          </a:r>
        </a:p>
      </dgm:t>
    </dgm:pt>
    <dgm:pt modelId="{1E32ECC9-3DFA-4657-8A5F-A21FD712EE10}" type="parTrans" cxnId="{1930B620-CC36-4F02-AE14-ADD0A6D1A946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D7857B60-ACE6-4E42-81C5-A2794ADDD3F0}" type="sibTrans" cxnId="{1930B620-CC36-4F02-AE14-ADD0A6D1A946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8539A252-D2B8-4E63-98DF-2AE29C0D3B80}">
      <dgm:prSet phldrT="[Text]"/>
      <dgm:spPr/>
      <dgm:t>
        <a:bodyPr/>
        <a:lstStyle/>
        <a:p>
          <a:r>
            <a:rPr lang="en-US" dirty="0">
              <a:latin typeface="Calibri" pitchFamily="34" charset="0"/>
            </a:rPr>
            <a:t>Train the Neural Network</a:t>
          </a:r>
        </a:p>
      </dgm:t>
    </dgm:pt>
    <dgm:pt modelId="{9948D22F-6D02-45F9-B9D7-8C608B393EBB}" type="parTrans" cxnId="{C82C22AF-7483-4011-B9EA-FB4F0ACD164E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4E3DEE04-C41F-4116-AA1A-180CD4508685}" type="sibTrans" cxnId="{C82C22AF-7483-4011-B9EA-FB4F0ACD164E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C1FE3851-EBDA-4FFE-AC79-2E76C70C1132}">
      <dgm:prSet phldrT="[Text]"/>
      <dgm:spPr/>
      <dgm:t>
        <a:bodyPr/>
        <a:lstStyle/>
        <a:p>
          <a:r>
            <a:rPr lang="en-US" dirty="0">
              <a:latin typeface="Calibri" pitchFamily="34" charset="0"/>
            </a:rPr>
            <a:t>Generate 5k x-ray scattering images</a:t>
          </a:r>
        </a:p>
      </dgm:t>
    </dgm:pt>
    <dgm:pt modelId="{48AB6555-BCD0-45A3-AB2E-8263DD720A08}" type="parTrans" cxnId="{0BECAE7C-4FCF-4391-BAA8-7F8FA48D159B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BD7EC4A2-2C88-46D6-B498-7772C76F862E}" type="sibTrans" cxnId="{0BECAE7C-4FCF-4391-BAA8-7F8FA48D159B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3CAF7F69-91C0-4DE4-95F1-01A004CC226F}">
      <dgm:prSet phldrT="[Text]"/>
      <dgm:spPr/>
      <dgm:t>
        <a:bodyPr/>
        <a:lstStyle/>
        <a:p>
          <a:r>
            <a:rPr lang="en-US" dirty="0">
              <a:latin typeface="Calibri" pitchFamily="34" charset="0"/>
            </a:rPr>
            <a:t>Apply Noise: Gaussian, Salt and Pepper, Poisson Counting Statistic (Python)</a:t>
          </a:r>
        </a:p>
      </dgm:t>
    </dgm:pt>
    <dgm:pt modelId="{70F891AD-998E-4858-9D16-934DE997784D}" type="parTrans" cxnId="{A723F4E1-7E11-407B-BC56-58390A12238E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AC9F5B30-D78E-40A7-84B4-15D3D6D318BB}" type="sibTrans" cxnId="{A723F4E1-7E11-407B-BC56-58390A12238E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261E353D-35BF-470D-B31D-C5F779FB442C}">
      <dgm:prSet phldrT="[Text]" custT="1"/>
      <dgm:spPr/>
      <dgm:t>
        <a:bodyPr/>
        <a:lstStyle/>
        <a:p>
          <a:r>
            <a:rPr lang="en-US" sz="3200" dirty="0">
              <a:latin typeface="Calibri" pitchFamily="34" charset="0"/>
            </a:rPr>
            <a:t>                Data Augment-</a:t>
          </a:r>
          <a:r>
            <a:rPr lang="en-US" sz="3200" dirty="0" err="1">
              <a:latin typeface="Calibri" pitchFamily="34" charset="0"/>
            </a:rPr>
            <a:t>ation</a:t>
          </a:r>
          <a:endParaRPr lang="en-US" sz="3200" dirty="0">
            <a:latin typeface="Calibri" pitchFamily="34" charset="0"/>
          </a:endParaRPr>
        </a:p>
      </dgm:t>
    </dgm:pt>
    <dgm:pt modelId="{28213CB5-6D58-42D6-A6AF-D43859EA5DDB}" type="parTrans" cxnId="{21D6B15C-2687-48CD-98D3-84E07FF61522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84F6F155-8616-4EFD-8349-2DE18643436F}" type="sibTrans" cxnId="{21D6B15C-2687-48CD-98D3-84E07FF61522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3B001BE6-ABA7-4884-9674-D16E03CB7180}">
      <dgm:prSet phldrT="[Text]"/>
      <dgm:spPr/>
      <dgm:t>
        <a:bodyPr/>
        <a:lstStyle/>
        <a:p>
          <a:r>
            <a:rPr lang="en-US" dirty="0">
              <a:latin typeface="Calibri" pitchFamily="34" charset="0"/>
            </a:rPr>
            <a:t>Generate 50k noise-free images</a:t>
          </a:r>
        </a:p>
      </dgm:t>
    </dgm:pt>
    <dgm:pt modelId="{30A776DE-E9C9-4282-90D1-90DAC11DE615}" type="parTrans" cxnId="{A3AE5E70-00A2-46AC-8111-F1E9396E2164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276AACF0-2C87-4809-A012-23BE11091178}" type="sibTrans" cxnId="{A3AE5E70-00A2-46AC-8111-F1E9396E2164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20AFC7C5-4194-4C21-A081-06603AB124AC}">
      <dgm:prSet phldrT="[Text]" custT="1"/>
      <dgm:spPr/>
      <dgm:t>
        <a:bodyPr/>
        <a:lstStyle/>
        <a:p>
          <a:r>
            <a:rPr lang="en-US" sz="3200" dirty="0">
              <a:latin typeface="Calibri" pitchFamily="34" charset="0"/>
            </a:rPr>
            <a:t>Apply Noise</a:t>
          </a:r>
        </a:p>
      </dgm:t>
    </dgm:pt>
    <dgm:pt modelId="{6F1144A7-BBEB-418E-89CC-B4F0C0DA7E43}" type="sibTrans" cxnId="{C040F130-4C3D-40F6-B00F-5D3E48389CD5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9D4186D5-6B34-41F3-91C1-17325CE5DCC7}" type="parTrans" cxnId="{C040F130-4C3D-40F6-B00F-5D3E48389CD5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A469CEE2-409C-42F1-824D-13288F22DFC5}">
      <dgm:prSet phldrT="[Text]"/>
      <dgm:spPr/>
      <dgm:t>
        <a:bodyPr/>
        <a:lstStyle/>
        <a:p>
          <a:r>
            <a:rPr lang="en-US" dirty="0">
              <a:latin typeface="Calibri" pitchFamily="34" charset="0"/>
            </a:rPr>
            <a:t>Evaluate image performance in neural network</a:t>
          </a:r>
        </a:p>
      </dgm:t>
    </dgm:pt>
    <dgm:pt modelId="{1938EE7F-16E8-4DAA-B7EE-722A4A367B68}" type="parTrans" cxnId="{555BB9AA-0692-453F-978D-C275668D740D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983D2D97-EB05-4794-B348-BDADCCB22CDD}" type="sibTrans" cxnId="{555BB9AA-0692-453F-978D-C275668D740D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113A03CF-2E2E-4005-B253-8F979CA311FF}">
      <dgm:prSet phldrT="[Text]"/>
      <dgm:spPr/>
      <dgm:t>
        <a:bodyPr/>
        <a:lstStyle/>
        <a:p>
          <a:r>
            <a:rPr lang="en-US" dirty="0">
              <a:latin typeface="Calibri" pitchFamily="34" charset="0"/>
            </a:rPr>
            <a:t>Generate 50k images with random amounts of noise</a:t>
          </a:r>
        </a:p>
      </dgm:t>
    </dgm:pt>
    <dgm:pt modelId="{BFF1EC5E-E0F4-4F1D-9396-C9DC4F66DAA0}" type="parTrans" cxnId="{010616B8-FFE7-4102-BED6-180CD4DD79CD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0F1F2256-B302-49A8-8DA2-8052C926DD3A}" type="sibTrans" cxnId="{010616B8-FFE7-4102-BED6-180CD4DD79CD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3F26CD6F-1BB7-41A7-B8DE-29F65C533F99}">
      <dgm:prSet phldrT="[Text]"/>
      <dgm:spPr/>
      <dgm:t>
        <a:bodyPr/>
        <a:lstStyle/>
        <a:p>
          <a:r>
            <a:rPr lang="en-US" dirty="0">
              <a:latin typeface="Calibri" pitchFamily="34" charset="0"/>
            </a:rPr>
            <a:t>Retrain Neural Network with 100k images</a:t>
          </a:r>
        </a:p>
      </dgm:t>
    </dgm:pt>
    <dgm:pt modelId="{A1B587C7-F63D-4172-9CDF-EF12A17142B0}" type="parTrans" cxnId="{59741D46-C704-41D7-836F-CDCED52C14D6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2788C83D-E06E-4F1A-BD83-18BCC098E65E}" type="sibTrans" cxnId="{59741D46-C704-41D7-836F-CDCED52C14D6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BD6C4D90-F3EF-468F-87F1-24D3ED30B513}">
      <dgm:prSet phldrT="[Text]" custT="1"/>
      <dgm:spPr/>
      <dgm:t>
        <a:bodyPr/>
        <a:lstStyle/>
        <a:p>
          <a:r>
            <a:rPr lang="en-US" sz="3200" dirty="0">
              <a:latin typeface="Calibri" pitchFamily="34" charset="0"/>
            </a:rPr>
            <a:t>Evaluate</a:t>
          </a:r>
        </a:p>
      </dgm:t>
    </dgm:pt>
    <dgm:pt modelId="{1A4AD97F-89E9-4B54-B165-88AF026FC799}" type="parTrans" cxnId="{DC5DEBFD-6C38-4285-A1BD-8E1418EE5760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608EF262-595C-4787-B37B-A65472C8C912}" type="sibTrans" cxnId="{DC5DEBFD-6C38-4285-A1BD-8E1418EE5760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8D4FC28D-19D2-4194-8950-D52B403A06B6}">
      <dgm:prSet phldrT="[Text]"/>
      <dgm:spPr/>
      <dgm:t>
        <a:bodyPr/>
        <a:lstStyle/>
        <a:p>
          <a:r>
            <a:rPr lang="en-US" dirty="0">
              <a:latin typeface="Calibri" pitchFamily="34" charset="0"/>
            </a:rPr>
            <a:t>Evaluate and compare the performance of the original 5k images in the newly trained neural network</a:t>
          </a:r>
        </a:p>
      </dgm:t>
    </dgm:pt>
    <dgm:pt modelId="{8E2A6CAA-0C43-4E0D-97F0-A87FF4F42FA1}" type="parTrans" cxnId="{3AFE33F8-79C6-45EF-AAB1-BA08CE6DFAFD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5FC01A49-4026-4301-9B00-AAE0EAF45F20}" type="sibTrans" cxnId="{3AFE33F8-79C6-45EF-AAB1-BA08CE6DFAFD}">
      <dgm:prSet/>
      <dgm:spPr/>
      <dgm:t>
        <a:bodyPr/>
        <a:lstStyle/>
        <a:p>
          <a:endParaRPr lang="en-US">
            <a:latin typeface="Calibri" pitchFamily="34" charset="0"/>
          </a:endParaRPr>
        </a:p>
      </dgm:t>
    </dgm:pt>
    <dgm:pt modelId="{83EFE631-5D9A-4083-892F-CE6FB6C5B417}" type="pres">
      <dgm:prSet presAssocID="{5CD719BD-7CE8-45A4-A193-15FBA8D2DEE4}" presName="linearFlow" presStyleCnt="0">
        <dgm:presLayoutVars>
          <dgm:dir/>
          <dgm:animLvl val="lvl"/>
          <dgm:resizeHandles val="exact"/>
        </dgm:presLayoutVars>
      </dgm:prSet>
      <dgm:spPr/>
    </dgm:pt>
    <dgm:pt modelId="{2A2F92CD-4F5D-452F-902C-D8B2433A2C6C}" type="pres">
      <dgm:prSet presAssocID="{2D68ED10-7642-47B6-97AE-A43D3CFBABF9}" presName="composite" presStyleCnt="0"/>
      <dgm:spPr/>
    </dgm:pt>
    <dgm:pt modelId="{77610C81-BFC7-4344-82C8-3DCFF0B3502F}" type="pres">
      <dgm:prSet presAssocID="{2D68ED10-7642-47B6-97AE-A43D3CFBABF9}" presName="parentText" presStyleLbl="alignNode1" presStyleIdx="0" presStyleCnt="4" custLinFactNeighborX="0" custLinFactNeighborY="-2307">
        <dgm:presLayoutVars>
          <dgm:chMax val="1"/>
          <dgm:bulletEnabled val="1"/>
        </dgm:presLayoutVars>
      </dgm:prSet>
      <dgm:spPr/>
    </dgm:pt>
    <dgm:pt modelId="{7D426C45-16D8-4A97-A243-2A06FCC896CB}" type="pres">
      <dgm:prSet presAssocID="{2D68ED10-7642-47B6-97AE-A43D3CFBABF9}" presName="descendantText" presStyleLbl="alignAcc1" presStyleIdx="0" presStyleCnt="4">
        <dgm:presLayoutVars>
          <dgm:bulletEnabled val="1"/>
        </dgm:presLayoutVars>
      </dgm:prSet>
      <dgm:spPr/>
    </dgm:pt>
    <dgm:pt modelId="{F59C2EE2-F0F0-4C0B-A03B-9175FE73C675}" type="pres">
      <dgm:prSet presAssocID="{2D61A2C5-85BC-43FE-85C7-9DB6D12B5382}" presName="sp" presStyleCnt="0"/>
      <dgm:spPr/>
    </dgm:pt>
    <dgm:pt modelId="{16D272D9-AC1A-4F22-A26D-D0D1718C1241}" type="pres">
      <dgm:prSet presAssocID="{20AFC7C5-4194-4C21-A081-06603AB124AC}" presName="composite" presStyleCnt="0"/>
      <dgm:spPr/>
    </dgm:pt>
    <dgm:pt modelId="{2F4B7ED8-2FB5-4DA6-A548-B40289272145}" type="pres">
      <dgm:prSet presAssocID="{20AFC7C5-4194-4C21-A081-06603AB124AC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4BB09114-062B-4AB6-BB68-05A6872DFC58}" type="pres">
      <dgm:prSet presAssocID="{20AFC7C5-4194-4C21-A081-06603AB124AC}" presName="descendantText" presStyleLbl="alignAcc1" presStyleIdx="1" presStyleCnt="4">
        <dgm:presLayoutVars>
          <dgm:bulletEnabled val="1"/>
        </dgm:presLayoutVars>
      </dgm:prSet>
      <dgm:spPr/>
    </dgm:pt>
    <dgm:pt modelId="{BC54A214-0B60-410B-9AFE-3FADACDBBDD8}" type="pres">
      <dgm:prSet presAssocID="{6F1144A7-BBEB-418E-89CC-B4F0C0DA7E43}" presName="sp" presStyleCnt="0"/>
      <dgm:spPr/>
    </dgm:pt>
    <dgm:pt modelId="{04977B37-0036-456C-AB47-B4D4CDE4693C}" type="pres">
      <dgm:prSet presAssocID="{261E353D-35BF-470D-B31D-C5F779FB442C}" presName="composite" presStyleCnt="0"/>
      <dgm:spPr/>
    </dgm:pt>
    <dgm:pt modelId="{43BB36F7-1215-4E91-8121-FA3D8ADB567D}" type="pres">
      <dgm:prSet presAssocID="{261E353D-35BF-470D-B31D-C5F779FB442C}" presName="parentText" presStyleLbl="alignNode1" presStyleIdx="2" presStyleCnt="4" custLinFactNeighborY="-898">
        <dgm:presLayoutVars>
          <dgm:chMax val="1"/>
          <dgm:bulletEnabled val="1"/>
        </dgm:presLayoutVars>
      </dgm:prSet>
      <dgm:spPr/>
    </dgm:pt>
    <dgm:pt modelId="{D483DE63-26BC-4DDC-BFE2-EADC7C27427E}" type="pres">
      <dgm:prSet presAssocID="{261E353D-35BF-470D-B31D-C5F779FB442C}" presName="descendantText" presStyleLbl="alignAcc1" presStyleIdx="2" presStyleCnt="4">
        <dgm:presLayoutVars>
          <dgm:bulletEnabled val="1"/>
        </dgm:presLayoutVars>
      </dgm:prSet>
      <dgm:spPr/>
    </dgm:pt>
    <dgm:pt modelId="{DD94AB83-B56B-4B62-92E7-D883D4C99BCE}" type="pres">
      <dgm:prSet presAssocID="{84F6F155-8616-4EFD-8349-2DE18643436F}" presName="sp" presStyleCnt="0"/>
      <dgm:spPr/>
    </dgm:pt>
    <dgm:pt modelId="{F4F83CDA-267D-49B3-A211-FCF35882806E}" type="pres">
      <dgm:prSet presAssocID="{BD6C4D90-F3EF-468F-87F1-24D3ED30B513}" presName="composite" presStyleCnt="0"/>
      <dgm:spPr/>
    </dgm:pt>
    <dgm:pt modelId="{F0EC77A1-F975-400A-A694-310AEF93E781}" type="pres">
      <dgm:prSet presAssocID="{BD6C4D90-F3EF-468F-87F1-24D3ED30B513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BD920AF7-C280-4AA1-B451-09E7A0919D16}" type="pres">
      <dgm:prSet presAssocID="{BD6C4D90-F3EF-468F-87F1-24D3ED30B513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33C6202-08DE-4611-BEA2-0B3AC2FDBE05}" type="presOf" srcId="{3B001BE6-ABA7-4884-9674-D16E03CB7180}" destId="{D483DE63-26BC-4DDC-BFE2-EADC7C27427E}" srcOrd="0" destOrd="0" presId="urn:microsoft.com/office/officeart/2005/8/layout/chevron2"/>
    <dgm:cxn modelId="{4367DF0D-4748-4390-8271-8CFA80EA857A}" type="presOf" srcId="{A469CEE2-409C-42F1-824D-13288F22DFC5}" destId="{4BB09114-062B-4AB6-BB68-05A6872DFC58}" srcOrd="0" destOrd="2" presId="urn:microsoft.com/office/officeart/2005/8/layout/chevron2"/>
    <dgm:cxn modelId="{1930B620-CC36-4F02-AE14-ADD0A6D1A946}" srcId="{2D68ED10-7642-47B6-97AE-A43D3CFBABF9}" destId="{BCA4C4E2-5535-432B-AB0C-0D65C7E58704}" srcOrd="0" destOrd="0" parTransId="{1E32ECC9-3DFA-4657-8A5F-A21FD712EE10}" sibTransId="{D7857B60-ACE6-4E42-81C5-A2794ADDD3F0}"/>
    <dgm:cxn modelId="{C040F130-4C3D-40F6-B00F-5D3E48389CD5}" srcId="{5CD719BD-7CE8-45A4-A193-15FBA8D2DEE4}" destId="{20AFC7C5-4194-4C21-A081-06603AB124AC}" srcOrd="1" destOrd="0" parTransId="{9D4186D5-6B34-41F3-91C1-17325CE5DCC7}" sibTransId="{6F1144A7-BBEB-418E-89CC-B4F0C0DA7E43}"/>
    <dgm:cxn modelId="{21D6B15C-2687-48CD-98D3-84E07FF61522}" srcId="{5CD719BD-7CE8-45A4-A193-15FBA8D2DEE4}" destId="{261E353D-35BF-470D-B31D-C5F779FB442C}" srcOrd="2" destOrd="0" parTransId="{28213CB5-6D58-42D6-A6AF-D43859EA5DDB}" sibTransId="{84F6F155-8616-4EFD-8349-2DE18643436F}"/>
    <dgm:cxn modelId="{90479764-FB10-44DE-ABC2-527657424220}" type="presOf" srcId="{113A03CF-2E2E-4005-B253-8F979CA311FF}" destId="{D483DE63-26BC-4DDC-BFE2-EADC7C27427E}" srcOrd="0" destOrd="1" presId="urn:microsoft.com/office/officeart/2005/8/layout/chevron2"/>
    <dgm:cxn modelId="{59741D46-C704-41D7-836F-CDCED52C14D6}" srcId="{261E353D-35BF-470D-B31D-C5F779FB442C}" destId="{3F26CD6F-1BB7-41A7-B8DE-29F65C533F99}" srcOrd="2" destOrd="0" parTransId="{A1B587C7-F63D-4172-9CDF-EF12A17142B0}" sibTransId="{2788C83D-E06E-4F1A-BD83-18BCC098E65E}"/>
    <dgm:cxn modelId="{4379164B-D220-46D9-BC07-670EE67F42D3}" type="presOf" srcId="{3F26CD6F-1BB7-41A7-B8DE-29F65C533F99}" destId="{D483DE63-26BC-4DDC-BFE2-EADC7C27427E}" srcOrd="0" destOrd="2" presId="urn:microsoft.com/office/officeart/2005/8/layout/chevron2"/>
    <dgm:cxn modelId="{31A09B6C-9705-4241-887A-5B42063A8920}" type="presOf" srcId="{C1FE3851-EBDA-4FFE-AC79-2E76C70C1132}" destId="{4BB09114-062B-4AB6-BB68-05A6872DFC58}" srcOrd="0" destOrd="0" presId="urn:microsoft.com/office/officeart/2005/8/layout/chevron2"/>
    <dgm:cxn modelId="{A3AE5E70-00A2-46AC-8111-F1E9396E2164}" srcId="{261E353D-35BF-470D-B31D-C5F779FB442C}" destId="{3B001BE6-ABA7-4884-9674-D16E03CB7180}" srcOrd="0" destOrd="0" parTransId="{30A776DE-E9C9-4282-90D1-90DAC11DE615}" sibTransId="{276AACF0-2C87-4809-A012-23BE11091178}"/>
    <dgm:cxn modelId="{0BECAE7C-4FCF-4391-BAA8-7F8FA48D159B}" srcId="{20AFC7C5-4194-4C21-A081-06603AB124AC}" destId="{C1FE3851-EBDA-4FFE-AC79-2E76C70C1132}" srcOrd="0" destOrd="0" parTransId="{48AB6555-BCD0-45A3-AB2E-8263DD720A08}" sibTransId="{BD7EC4A2-2C88-46D6-B498-7772C76F862E}"/>
    <dgm:cxn modelId="{3ED5DA81-C1B1-4129-8C6F-932BCFECDBC1}" type="presOf" srcId="{8539A252-D2B8-4E63-98DF-2AE29C0D3B80}" destId="{7D426C45-16D8-4A97-A243-2A06FCC896CB}" srcOrd="0" destOrd="1" presId="urn:microsoft.com/office/officeart/2005/8/layout/chevron2"/>
    <dgm:cxn modelId="{87B0EB8E-369F-4C5C-93D6-0E49E5C10286}" type="presOf" srcId="{20AFC7C5-4194-4C21-A081-06603AB124AC}" destId="{2F4B7ED8-2FB5-4DA6-A548-B40289272145}" srcOrd="0" destOrd="0" presId="urn:microsoft.com/office/officeart/2005/8/layout/chevron2"/>
    <dgm:cxn modelId="{F489E399-47DD-47F6-9137-3822166F6B44}" type="presOf" srcId="{2D68ED10-7642-47B6-97AE-A43D3CFBABF9}" destId="{77610C81-BFC7-4344-82C8-3DCFF0B3502F}" srcOrd="0" destOrd="0" presId="urn:microsoft.com/office/officeart/2005/8/layout/chevron2"/>
    <dgm:cxn modelId="{E295E799-0948-4669-A05C-91E93870D90A}" type="presOf" srcId="{BCA4C4E2-5535-432B-AB0C-0D65C7E58704}" destId="{7D426C45-16D8-4A97-A243-2A06FCC896CB}" srcOrd="0" destOrd="0" presId="urn:microsoft.com/office/officeart/2005/8/layout/chevron2"/>
    <dgm:cxn modelId="{555BB9AA-0692-453F-978D-C275668D740D}" srcId="{20AFC7C5-4194-4C21-A081-06603AB124AC}" destId="{A469CEE2-409C-42F1-824D-13288F22DFC5}" srcOrd="2" destOrd="0" parTransId="{1938EE7F-16E8-4DAA-B7EE-722A4A367B68}" sibTransId="{983D2D97-EB05-4794-B348-BDADCCB22CDD}"/>
    <dgm:cxn modelId="{C82C22AF-7483-4011-B9EA-FB4F0ACD164E}" srcId="{2D68ED10-7642-47B6-97AE-A43D3CFBABF9}" destId="{8539A252-D2B8-4E63-98DF-2AE29C0D3B80}" srcOrd="1" destOrd="0" parTransId="{9948D22F-6D02-45F9-B9D7-8C608B393EBB}" sibTransId="{4E3DEE04-C41F-4116-AA1A-180CD4508685}"/>
    <dgm:cxn modelId="{010616B8-FFE7-4102-BED6-180CD4DD79CD}" srcId="{261E353D-35BF-470D-B31D-C5F779FB442C}" destId="{113A03CF-2E2E-4005-B253-8F979CA311FF}" srcOrd="1" destOrd="0" parTransId="{BFF1EC5E-E0F4-4F1D-9396-C9DC4F66DAA0}" sibTransId="{0F1F2256-B302-49A8-8DA2-8052C926DD3A}"/>
    <dgm:cxn modelId="{851902C1-A4BA-4AA7-ACC4-52AD24F7CE59}" srcId="{5CD719BD-7CE8-45A4-A193-15FBA8D2DEE4}" destId="{2D68ED10-7642-47B6-97AE-A43D3CFBABF9}" srcOrd="0" destOrd="0" parTransId="{0DB82125-CAAC-4929-9497-60FBDC1463A9}" sibTransId="{2D61A2C5-85BC-43FE-85C7-9DB6D12B5382}"/>
    <dgm:cxn modelId="{29DD50D5-9B9A-4D9E-A320-2A8B66D0AA41}" type="presOf" srcId="{8D4FC28D-19D2-4194-8950-D52B403A06B6}" destId="{BD920AF7-C280-4AA1-B451-09E7A0919D16}" srcOrd="0" destOrd="0" presId="urn:microsoft.com/office/officeart/2005/8/layout/chevron2"/>
    <dgm:cxn modelId="{D14FEBE1-ADF2-421F-AD9E-C34F98CB6842}" type="presOf" srcId="{BD6C4D90-F3EF-468F-87F1-24D3ED30B513}" destId="{F0EC77A1-F975-400A-A694-310AEF93E781}" srcOrd="0" destOrd="0" presId="urn:microsoft.com/office/officeart/2005/8/layout/chevron2"/>
    <dgm:cxn modelId="{A723F4E1-7E11-407B-BC56-58390A12238E}" srcId="{20AFC7C5-4194-4C21-A081-06603AB124AC}" destId="{3CAF7F69-91C0-4DE4-95F1-01A004CC226F}" srcOrd="1" destOrd="0" parTransId="{70F891AD-998E-4858-9D16-934DE997784D}" sibTransId="{AC9F5B30-D78E-40A7-84B4-15D3D6D318BB}"/>
    <dgm:cxn modelId="{C5776BEC-E9EE-4FC9-AAB3-A68915FCB33F}" type="presOf" srcId="{3CAF7F69-91C0-4DE4-95F1-01A004CC226F}" destId="{4BB09114-062B-4AB6-BB68-05A6872DFC58}" srcOrd="0" destOrd="1" presId="urn:microsoft.com/office/officeart/2005/8/layout/chevron2"/>
    <dgm:cxn modelId="{530A07EF-6DBA-427C-8148-9034E0CAD3CD}" type="presOf" srcId="{5CD719BD-7CE8-45A4-A193-15FBA8D2DEE4}" destId="{83EFE631-5D9A-4083-892F-CE6FB6C5B417}" srcOrd="0" destOrd="0" presId="urn:microsoft.com/office/officeart/2005/8/layout/chevron2"/>
    <dgm:cxn modelId="{3AFE33F8-79C6-45EF-AAB1-BA08CE6DFAFD}" srcId="{BD6C4D90-F3EF-468F-87F1-24D3ED30B513}" destId="{8D4FC28D-19D2-4194-8950-D52B403A06B6}" srcOrd="0" destOrd="0" parTransId="{8E2A6CAA-0C43-4E0D-97F0-A87FF4F42FA1}" sibTransId="{5FC01A49-4026-4301-9B00-AAE0EAF45F20}"/>
    <dgm:cxn modelId="{35FBE2FD-2C82-4CB5-91FD-B66E9A2D5760}" type="presOf" srcId="{261E353D-35BF-470D-B31D-C5F779FB442C}" destId="{43BB36F7-1215-4E91-8121-FA3D8ADB567D}" srcOrd="0" destOrd="0" presId="urn:microsoft.com/office/officeart/2005/8/layout/chevron2"/>
    <dgm:cxn modelId="{DC5DEBFD-6C38-4285-A1BD-8E1418EE5760}" srcId="{5CD719BD-7CE8-45A4-A193-15FBA8D2DEE4}" destId="{BD6C4D90-F3EF-468F-87F1-24D3ED30B513}" srcOrd="3" destOrd="0" parTransId="{1A4AD97F-89E9-4B54-B165-88AF026FC799}" sibTransId="{608EF262-595C-4787-B37B-A65472C8C912}"/>
    <dgm:cxn modelId="{97294141-67C6-4577-B3FB-69710D9136FC}" type="presParOf" srcId="{83EFE631-5D9A-4083-892F-CE6FB6C5B417}" destId="{2A2F92CD-4F5D-452F-902C-D8B2433A2C6C}" srcOrd="0" destOrd="0" presId="urn:microsoft.com/office/officeart/2005/8/layout/chevron2"/>
    <dgm:cxn modelId="{85A77ADE-AE5E-4802-978E-BF7340AD9AAF}" type="presParOf" srcId="{2A2F92CD-4F5D-452F-902C-D8B2433A2C6C}" destId="{77610C81-BFC7-4344-82C8-3DCFF0B3502F}" srcOrd="0" destOrd="0" presId="urn:microsoft.com/office/officeart/2005/8/layout/chevron2"/>
    <dgm:cxn modelId="{08CF4E43-AA37-49B2-BA23-262D9BA983AC}" type="presParOf" srcId="{2A2F92CD-4F5D-452F-902C-D8B2433A2C6C}" destId="{7D426C45-16D8-4A97-A243-2A06FCC896CB}" srcOrd="1" destOrd="0" presId="urn:microsoft.com/office/officeart/2005/8/layout/chevron2"/>
    <dgm:cxn modelId="{6E48ED22-B31B-488D-A953-3DE4C995AFED}" type="presParOf" srcId="{83EFE631-5D9A-4083-892F-CE6FB6C5B417}" destId="{F59C2EE2-F0F0-4C0B-A03B-9175FE73C675}" srcOrd="1" destOrd="0" presId="urn:microsoft.com/office/officeart/2005/8/layout/chevron2"/>
    <dgm:cxn modelId="{27360C31-5921-4352-885F-E5291346B51E}" type="presParOf" srcId="{83EFE631-5D9A-4083-892F-CE6FB6C5B417}" destId="{16D272D9-AC1A-4F22-A26D-D0D1718C1241}" srcOrd="2" destOrd="0" presId="urn:microsoft.com/office/officeart/2005/8/layout/chevron2"/>
    <dgm:cxn modelId="{9DFC9931-063C-4440-AEFD-A041BEE20075}" type="presParOf" srcId="{16D272D9-AC1A-4F22-A26D-D0D1718C1241}" destId="{2F4B7ED8-2FB5-4DA6-A548-B40289272145}" srcOrd="0" destOrd="0" presId="urn:microsoft.com/office/officeart/2005/8/layout/chevron2"/>
    <dgm:cxn modelId="{511140BC-F3FB-4F60-B830-464C657DD2C8}" type="presParOf" srcId="{16D272D9-AC1A-4F22-A26D-D0D1718C1241}" destId="{4BB09114-062B-4AB6-BB68-05A6872DFC58}" srcOrd="1" destOrd="0" presId="urn:microsoft.com/office/officeart/2005/8/layout/chevron2"/>
    <dgm:cxn modelId="{D87D2E13-63F0-4559-8C2B-68FBEB4B2F21}" type="presParOf" srcId="{83EFE631-5D9A-4083-892F-CE6FB6C5B417}" destId="{BC54A214-0B60-410B-9AFE-3FADACDBBDD8}" srcOrd="3" destOrd="0" presId="urn:microsoft.com/office/officeart/2005/8/layout/chevron2"/>
    <dgm:cxn modelId="{B7AE48F3-71BC-4AA1-9A59-80F1EB4F9246}" type="presParOf" srcId="{83EFE631-5D9A-4083-892F-CE6FB6C5B417}" destId="{04977B37-0036-456C-AB47-B4D4CDE4693C}" srcOrd="4" destOrd="0" presId="urn:microsoft.com/office/officeart/2005/8/layout/chevron2"/>
    <dgm:cxn modelId="{39C21242-F493-48B8-8599-9FE019EBED08}" type="presParOf" srcId="{04977B37-0036-456C-AB47-B4D4CDE4693C}" destId="{43BB36F7-1215-4E91-8121-FA3D8ADB567D}" srcOrd="0" destOrd="0" presId="urn:microsoft.com/office/officeart/2005/8/layout/chevron2"/>
    <dgm:cxn modelId="{4A3B76F6-601C-407F-B114-4CB2FC3CF59D}" type="presParOf" srcId="{04977B37-0036-456C-AB47-B4D4CDE4693C}" destId="{D483DE63-26BC-4DDC-BFE2-EADC7C27427E}" srcOrd="1" destOrd="0" presId="urn:microsoft.com/office/officeart/2005/8/layout/chevron2"/>
    <dgm:cxn modelId="{699057B1-331B-41EF-9C31-50454B106010}" type="presParOf" srcId="{83EFE631-5D9A-4083-892F-CE6FB6C5B417}" destId="{DD94AB83-B56B-4B62-92E7-D883D4C99BCE}" srcOrd="5" destOrd="0" presId="urn:microsoft.com/office/officeart/2005/8/layout/chevron2"/>
    <dgm:cxn modelId="{EC11738C-4000-4B16-8D80-7FE3D768E8D4}" type="presParOf" srcId="{83EFE631-5D9A-4083-892F-CE6FB6C5B417}" destId="{F4F83CDA-267D-49B3-A211-FCF35882806E}" srcOrd="6" destOrd="0" presId="urn:microsoft.com/office/officeart/2005/8/layout/chevron2"/>
    <dgm:cxn modelId="{B59C0BEF-AB37-41BF-B13B-C48029549CAC}" type="presParOf" srcId="{F4F83CDA-267D-49B3-A211-FCF35882806E}" destId="{F0EC77A1-F975-400A-A694-310AEF93E781}" srcOrd="0" destOrd="0" presId="urn:microsoft.com/office/officeart/2005/8/layout/chevron2"/>
    <dgm:cxn modelId="{4C7A8EF6-F8CF-421A-BC03-485ED835F510}" type="presParOf" srcId="{F4F83CDA-267D-49B3-A211-FCF35882806E}" destId="{BD920AF7-C280-4AA1-B451-09E7A0919D1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610C81-BFC7-4344-82C8-3DCFF0B3502F}">
      <dsp:nvSpPr>
        <dsp:cNvPr id="0" name=""/>
        <dsp:cNvSpPr/>
      </dsp:nvSpPr>
      <dsp:spPr>
        <a:xfrm rot="5400000">
          <a:off x="-46192" y="99855"/>
          <a:ext cx="1495116" cy="12954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Train (Baseline)</a:t>
          </a:r>
        </a:p>
      </dsp:txBody>
      <dsp:txXfrm rot="-5400000">
        <a:off x="53663" y="647703"/>
        <a:ext cx="1295406" cy="199710"/>
      </dsp:txXfrm>
    </dsp:sp>
    <dsp:sp modelId="{7D426C45-16D8-4A97-A243-2A06FCC896CB}">
      <dsp:nvSpPr>
        <dsp:cNvPr id="0" name=""/>
        <dsp:cNvSpPr/>
      </dsp:nvSpPr>
      <dsp:spPr>
        <a:xfrm rot="5400000">
          <a:off x="4460989" y="-3006137"/>
          <a:ext cx="972337" cy="699868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Generate 50k noise-free x-ray scattering images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Train the Neural Network</a:t>
          </a:r>
        </a:p>
      </dsp:txBody>
      <dsp:txXfrm rot="-5400000">
        <a:off x="1447816" y="54502"/>
        <a:ext cx="6951218" cy="877405"/>
      </dsp:txXfrm>
    </dsp:sp>
    <dsp:sp modelId="{2F4B7ED8-2FB5-4DA6-A548-B40289272145}">
      <dsp:nvSpPr>
        <dsp:cNvPr id="0" name=""/>
        <dsp:cNvSpPr/>
      </dsp:nvSpPr>
      <dsp:spPr>
        <a:xfrm rot="5400000">
          <a:off x="-46192" y="1458028"/>
          <a:ext cx="1495116" cy="12954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Apply Noise</a:t>
          </a:r>
        </a:p>
      </dsp:txBody>
      <dsp:txXfrm rot="-5400000">
        <a:off x="53663" y="2005876"/>
        <a:ext cx="1295406" cy="199710"/>
      </dsp:txXfrm>
    </dsp:sp>
    <dsp:sp modelId="{4BB09114-062B-4AB6-BB68-05A6872DFC58}">
      <dsp:nvSpPr>
        <dsp:cNvPr id="0" name=""/>
        <dsp:cNvSpPr/>
      </dsp:nvSpPr>
      <dsp:spPr>
        <a:xfrm rot="5400000">
          <a:off x="4664575" y="-1845155"/>
          <a:ext cx="971825" cy="740534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Generate 5k x-ray scattering images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Apply Noise: Gaussian, Salt and Pepper, Poisson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Evaluate image performance in neural network</a:t>
          </a:r>
        </a:p>
      </dsp:txBody>
      <dsp:txXfrm rot="-5400000">
        <a:off x="1447816" y="1419045"/>
        <a:ext cx="7357903" cy="876943"/>
      </dsp:txXfrm>
    </dsp:sp>
    <dsp:sp modelId="{43BB36F7-1215-4E91-8121-FA3D8ADB567D}">
      <dsp:nvSpPr>
        <dsp:cNvPr id="0" name=""/>
        <dsp:cNvSpPr/>
      </dsp:nvSpPr>
      <dsp:spPr>
        <a:xfrm rot="5400000">
          <a:off x="-46192" y="2766853"/>
          <a:ext cx="1495116" cy="12954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            Data Augment-</a:t>
          </a:r>
          <a:r>
            <a:rPr lang="en-US" sz="1400" kern="1200" dirty="0" err="1"/>
            <a:t>ation</a:t>
          </a:r>
          <a:endParaRPr lang="en-US" sz="1400" kern="1200" dirty="0"/>
        </a:p>
      </dsp:txBody>
      <dsp:txXfrm rot="-5400000">
        <a:off x="53663" y="3314701"/>
        <a:ext cx="1295406" cy="199710"/>
      </dsp:txXfrm>
    </dsp:sp>
    <dsp:sp modelId="{D483DE63-26BC-4DDC-BFE2-EADC7C27427E}">
      <dsp:nvSpPr>
        <dsp:cNvPr id="0" name=""/>
        <dsp:cNvSpPr/>
      </dsp:nvSpPr>
      <dsp:spPr>
        <a:xfrm rot="5400000">
          <a:off x="4673152" y="-507449"/>
          <a:ext cx="971825" cy="740534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Generate 50k noise-free images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Generate 50k images with random amounts of noise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Retrain Neural Network with 100k images</a:t>
          </a:r>
        </a:p>
      </dsp:txBody>
      <dsp:txXfrm rot="-5400000">
        <a:off x="1456393" y="2756751"/>
        <a:ext cx="7357903" cy="876943"/>
      </dsp:txXfrm>
    </dsp:sp>
    <dsp:sp modelId="{F0EC77A1-F975-400A-A694-310AEF93E781}">
      <dsp:nvSpPr>
        <dsp:cNvPr id="0" name=""/>
        <dsp:cNvSpPr/>
      </dsp:nvSpPr>
      <dsp:spPr>
        <a:xfrm rot="5400000">
          <a:off x="-46192" y="4160301"/>
          <a:ext cx="1495116" cy="129540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Evaluate</a:t>
          </a:r>
        </a:p>
      </dsp:txBody>
      <dsp:txXfrm rot="-5400000">
        <a:off x="53663" y="4708149"/>
        <a:ext cx="1295406" cy="199710"/>
      </dsp:txXfrm>
    </dsp:sp>
    <dsp:sp modelId="{BD920AF7-C280-4AA1-B451-09E7A0919D16}">
      <dsp:nvSpPr>
        <dsp:cNvPr id="0" name=""/>
        <dsp:cNvSpPr/>
      </dsp:nvSpPr>
      <dsp:spPr>
        <a:xfrm rot="5400000">
          <a:off x="4673152" y="843687"/>
          <a:ext cx="971825" cy="740534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Evaluate and compare the performance of the original 5k images in the newly trained neural network</a:t>
          </a:r>
        </a:p>
      </dsp:txBody>
      <dsp:txXfrm rot="-5400000">
        <a:off x="1456393" y="4107888"/>
        <a:ext cx="7357903" cy="8769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610C81-BFC7-4344-82C8-3DCFF0B3502F}">
      <dsp:nvSpPr>
        <dsp:cNvPr id="0" name=""/>
        <dsp:cNvSpPr/>
      </dsp:nvSpPr>
      <dsp:spPr>
        <a:xfrm rot="5400000">
          <a:off x="-389305" y="389305"/>
          <a:ext cx="2595369" cy="18167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Calibri" pitchFamily="34" charset="0"/>
            </a:rPr>
            <a:t>Train (</a:t>
          </a:r>
          <a:r>
            <a:rPr lang="en-US" sz="3200" kern="1200" dirty="0">
              <a:latin typeface="Calibri" pitchFamily="34" charset="0"/>
            </a:rPr>
            <a:t>Baseline</a:t>
          </a:r>
          <a:r>
            <a:rPr lang="en-US" sz="3000" kern="1200" dirty="0">
              <a:latin typeface="Calibri" pitchFamily="34" charset="0"/>
            </a:rPr>
            <a:t>)</a:t>
          </a:r>
        </a:p>
      </dsp:txBody>
      <dsp:txXfrm rot="-5400000">
        <a:off x="1" y="908378"/>
        <a:ext cx="1816758" cy="778611"/>
      </dsp:txXfrm>
    </dsp:sp>
    <dsp:sp modelId="{7D426C45-16D8-4A97-A243-2A06FCC896CB}">
      <dsp:nvSpPr>
        <dsp:cNvPr id="0" name=""/>
        <dsp:cNvSpPr/>
      </dsp:nvSpPr>
      <dsp:spPr>
        <a:xfrm rot="5400000">
          <a:off x="5550840" y="-3724806"/>
          <a:ext cx="1687877" cy="91560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Calibri" pitchFamily="34" charset="0"/>
            </a:rPr>
            <a:t>Generate 50k noise-free x-ray scattering images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Calibri" pitchFamily="34" charset="0"/>
            </a:rPr>
            <a:t>Train the Neural Network</a:t>
          </a:r>
        </a:p>
      </dsp:txBody>
      <dsp:txXfrm rot="-5400000">
        <a:off x="1816759" y="91670"/>
        <a:ext cx="9073646" cy="1523087"/>
      </dsp:txXfrm>
    </dsp:sp>
    <dsp:sp modelId="{2F4B7ED8-2FB5-4DA6-A548-B40289272145}">
      <dsp:nvSpPr>
        <dsp:cNvPr id="0" name=""/>
        <dsp:cNvSpPr/>
      </dsp:nvSpPr>
      <dsp:spPr>
        <a:xfrm rot="5400000">
          <a:off x="-389305" y="2854674"/>
          <a:ext cx="2595369" cy="18167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itchFamily="34" charset="0"/>
            </a:rPr>
            <a:t>Apply Noise</a:t>
          </a:r>
        </a:p>
      </dsp:txBody>
      <dsp:txXfrm rot="-5400000">
        <a:off x="1" y="3373747"/>
        <a:ext cx="1816758" cy="778611"/>
      </dsp:txXfrm>
    </dsp:sp>
    <dsp:sp modelId="{4BB09114-062B-4AB6-BB68-05A6872DFC58}">
      <dsp:nvSpPr>
        <dsp:cNvPr id="0" name=""/>
        <dsp:cNvSpPr/>
      </dsp:nvSpPr>
      <dsp:spPr>
        <a:xfrm rot="5400000">
          <a:off x="5551284" y="-1269156"/>
          <a:ext cx="1686990" cy="91560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Calibri" pitchFamily="34" charset="0"/>
            </a:rPr>
            <a:t>Generate 5k x-ray scattering images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Calibri" pitchFamily="34" charset="0"/>
            </a:rPr>
            <a:t>Apply Noise: Gaussian, Salt and Pepper, Poisson Counting Statistic (Python)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Calibri" pitchFamily="34" charset="0"/>
            </a:rPr>
            <a:t>Evaluate image performance in neural network</a:t>
          </a:r>
        </a:p>
      </dsp:txBody>
      <dsp:txXfrm rot="-5400000">
        <a:off x="1816759" y="2547721"/>
        <a:ext cx="9073689" cy="1522286"/>
      </dsp:txXfrm>
    </dsp:sp>
    <dsp:sp modelId="{43BB36F7-1215-4E91-8121-FA3D8ADB567D}">
      <dsp:nvSpPr>
        <dsp:cNvPr id="0" name=""/>
        <dsp:cNvSpPr/>
      </dsp:nvSpPr>
      <dsp:spPr>
        <a:xfrm rot="5400000">
          <a:off x="-389305" y="5287460"/>
          <a:ext cx="2595369" cy="18167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itchFamily="34" charset="0"/>
            </a:rPr>
            <a:t>                Data Augment-</a:t>
          </a:r>
          <a:r>
            <a:rPr lang="en-US" sz="3200" kern="1200" dirty="0" err="1">
              <a:latin typeface="Calibri" pitchFamily="34" charset="0"/>
            </a:rPr>
            <a:t>ation</a:t>
          </a:r>
          <a:endParaRPr lang="en-US" sz="3200" kern="1200" dirty="0">
            <a:latin typeface="Calibri" pitchFamily="34" charset="0"/>
          </a:endParaRPr>
        </a:p>
      </dsp:txBody>
      <dsp:txXfrm rot="-5400000">
        <a:off x="1" y="5806533"/>
        <a:ext cx="1816758" cy="778611"/>
      </dsp:txXfrm>
    </dsp:sp>
    <dsp:sp modelId="{D483DE63-26BC-4DDC-BFE2-EADC7C27427E}">
      <dsp:nvSpPr>
        <dsp:cNvPr id="0" name=""/>
        <dsp:cNvSpPr/>
      </dsp:nvSpPr>
      <dsp:spPr>
        <a:xfrm rot="5400000">
          <a:off x="5551284" y="1186936"/>
          <a:ext cx="1686990" cy="91560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Calibri" pitchFamily="34" charset="0"/>
            </a:rPr>
            <a:t>Generate 50k noise-free images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Calibri" pitchFamily="34" charset="0"/>
            </a:rPr>
            <a:t>Generate 50k images with random amounts of noise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Calibri" pitchFamily="34" charset="0"/>
            </a:rPr>
            <a:t>Retrain Neural Network with 100k images</a:t>
          </a:r>
        </a:p>
      </dsp:txBody>
      <dsp:txXfrm rot="-5400000">
        <a:off x="1816759" y="5003813"/>
        <a:ext cx="9073689" cy="1522286"/>
      </dsp:txXfrm>
    </dsp:sp>
    <dsp:sp modelId="{F0EC77A1-F975-400A-A694-310AEF93E781}">
      <dsp:nvSpPr>
        <dsp:cNvPr id="0" name=""/>
        <dsp:cNvSpPr/>
      </dsp:nvSpPr>
      <dsp:spPr>
        <a:xfrm rot="5400000">
          <a:off x="-389305" y="7766859"/>
          <a:ext cx="2595369" cy="181675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Calibri" pitchFamily="34" charset="0"/>
            </a:rPr>
            <a:t>Evaluate</a:t>
          </a:r>
        </a:p>
      </dsp:txBody>
      <dsp:txXfrm rot="-5400000">
        <a:off x="1" y="8285932"/>
        <a:ext cx="1816758" cy="778611"/>
      </dsp:txXfrm>
    </dsp:sp>
    <dsp:sp modelId="{BD920AF7-C280-4AA1-B451-09E7A0919D16}">
      <dsp:nvSpPr>
        <dsp:cNvPr id="0" name=""/>
        <dsp:cNvSpPr/>
      </dsp:nvSpPr>
      <dsp:spPr>
        <a:xfrm rot="5400000">
          <a:off x="5551284" y="3643028"/>
          <a:ext cx="1686990" cy="91560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Calibri" pitchFamily="34" charset="0"/>
            </a:rPr>
            <a:t>Evaluate and compare the performance of the original 5k images in the newly trained neural network</a:t>
          </a:r>
        </a:p>
      </dsp:txBody>
      <dsp:txXfrm rot="-5400000">
        <a:off x="1816759" y="7459905"/>
        <a:ext cx="9073689" cy="15222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jpg>
</file>

<file path=ppt/media/image30.png>
</file>

<file path=ppt/media/image31.png>
</file>

<file path=ppt/media/image32.jpe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35BBF-8D9A-4FBC-990E-19CD1AACA0B9}" type="datetimeFigureOut">
              <a:rPr lang="en-US" smtClean="0"/>
              <a:t>8/8/2017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A7C1D7-8795-48FF-8CEE-D38478743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079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x-ray scattering images are formed and significance of image analysis. </a:t>
            </a:r>
          </a:p>
          <a:p>
            <a:r>
              <a:rPr lang="en-US" dirty="0"/>
              <a:t>X-ray images are…</a:t>
            </a:r>
          </a:p>
          <a:p>
            <a:r>
              <a:rPr lang="en-US" dirty="0"/>
              <a:t>A representation of spatial config. of microscopic particles. Bcc, </a:t>
            </a:r>
            <a:r>
              <a:rPr lang="en-US" dirty="0" err="1"/>
              <a:t>fcc</a:t>
            </a:r>
            <a:endParaRPr lang="en-US" dirty="0"/>
          </a:p>
          <a:p>
            <a:r>
              <a:rPr lang="en-US" dirty="0"/>
              <a:t>NSLS provides big data opportunity of x-ray images/scientific images: 1. 2. 3.</a:t>
            </a:r>
          </a:p>
          <a:p>
            <a:r>
              <a:rPr lang="en-US" dirty="0"/>
              <a:t>Figure on bottom right shows between labels/ within a label</a:t>
            </a:r>
          </a:p>
          <a:p>
            <a:r>
              <a:rPr lang="en-US" dirty="0"/>
              <a:t>Presents a challenge for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A7C1D7-8795-48FF-8CEE-D38478743CE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7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post training MAP</a:t>
            </a:r>
          </a:p>
          <a:p>
            <a:r>
              <a:rPr lang="en-US" dirty="0"/>
              <a:t>INCLUDE</a:t>
            </a:r>
            <a:r>
              <a:rPr lang="en-US" baseline="0" dirty="0"/>
              <a:t> ZERO PERCENT</a:t>
            </a:r>
          </a:p>
          <a:p>
            <a:endParaRPr lang="en-US" baseline="0" dirty="0"/>
          </a:p>
          <a:p>
            <a:r>
              <a:rPr lang="en-US" baseline="0" dirty="0"/>
              <a:t>Use exact numbers to describe the difference between pre and post</a:t>
            </a:r>
          </a:p>
          <a:p>
            <a:r>
              <a:rPr lang="en-US" baseline="0" dirty="0"/>
              <a:t>Effect of data noise: mitigated (notice the gaps)</a:t>
            </a:r>
          </a:p>
          <a:p>
            <a:r>
              <a:rPr lang="en-US" baseline="0" dirty="0"/>
              <a:t>If I keep augmenting data, I may be able to close the gap even more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4C5BD-3752-4242-8B62-9C313F7492A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354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4C5BD-3752-4242-8B62-9C313F7492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3197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we look into another direction</a:t>
            </a:r>
          </a:p>
          <a:p>
            <a:r>
              <a:rPr lang="en-US" dirty="0"/>
              <a:t>Due to conventions, a lot of work takes fixed size input e.g. 256, which is small compared to detector 1k, up to 2k 3k. </a:t>
            </a:r>
            <a:r>
              <a:rPr lang="en-US" dirty="0" err="1"/>
              <a:t>Downsampling</a:t>
            </a:r>
            <a:r>
              <a:rPr lang="en-US" dirty="0"/>
              <a:t> causes loss of finer structures.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A7C1D7-8795-48FF-8CEE-D38478743CE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019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Compute Fourier-Bessel transform (FBT): This is slow and it could take a day ~ a few days with the original dataset of 256x256 therefore we assume it will take longer for the larger dataset.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Generate binary batches for training/testing: (binary batches: we condense all the generated data in batches of raw data records for fast I/O in </a:t>
            </a:r>
            <a:r>
              <a:rPr lang="en-US" dirty="0" err="1"/>
              <a:t>TensorFlow</a:t>
            </a:r>
            <a:r>
              <a:rPr lang="en-US" dirty="0"/>
              <a:t>. Batch files are divided into fixed length byte intervals that save a (tags, image pixels, FBT) tuple each).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Begin Training and Testing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584FF-ACFC-4F17-8B20-4CAC947A6C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169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200 images/ experiments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200I1E 256x256: 1min25sec (85secs)	200I5E 256x256: 3 min 54secs (224secs)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200I1E 1k x 1k: 7mins 15secs (435secs) 	200I5E 1K x 1K: 34mins (2040secs)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5 times longer to generate 	9 times longer to generate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584FF-ACFC-4F17-8B20-4CAC947A6C2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2538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Tensor-Flow has always been know as an open source library for Machine Learning, it has</a:t>
            </a:r>
            <a:r>
              <a:rPr lang="en-US" baseline="0" dirty="0"/>
              <a:t> made the modeling and training of machine learning algorithms much easier.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508DB-B617-4C47-A4CD-A4469C6CEDA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424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TensorFlow</a:t>
            </a:r>
            <a:r>
              <a:rPr lang="en-US" baseline="0" dirty="0"/>
              <a:t> we can create a </a:t>
            </a:r>
            <a:r>
              <a:rPr lang="en-US" baseline="0" dirty="0" err="1"/>
              <a:t>TensorFlow</a:t>
            </a:r>
            <a:r>
              <a:rPr lang="en-US" baseline="0" dirty="0"/>
              <a:t> Cluster which is composed of one or more </a:t>
            </a:r>
            <a:r>
              <a:rPr lang="en-US" baseline="0" dirty="0" err="1"/>
              <a:t>TensorFlow</a:t>
            </a:r>
            <a:r>
              <a:rPr lang="en-US" baseline="0" dirty="0"/>
              <a:t> servers, aka tasks. Tasks are grouped into jobs where multiple tasks have common role such as PS for parameter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508DB-B617-4C47-A4CD-A4469C6CEDA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700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1508DB-B617-4C47-A4CD-A4469C6CEDA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9132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Bridge the final gap between data and learning model. Solve the problem of where the data come from and how it is organized: stream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A7C1D7-8795-48FF-8CEE-D38478743CE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29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shown in the following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A7C1D7-8795-48FF-8CEE-D38478743CE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047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aim is to …</a:t>
            </a:r>
          </a:p>
          <a:p>
            <a:r>
              <a:rPr lang="en-US" dirty="0"/>
              <a:t>We identify 3 overarching goals</a:t>
            </a:r>
          </a:p>
          <a:p>
            <a:pPr marL="228600" indent="-228600">
              <a:buAutoNum type="arabicPeriod"/>
            </a:pPr>
            <a:r>
              <a:rPr lang="en-US" dirty="0"/>
              <a:t>HPAL. Physics aware. </a:t>
            </a:r>
            <a:r>
              <a:rPr lang="en-US" dirty="0" err="1"/>
              <a:t>Incoporate</a:t>
            </a:r>
            <a:r>
              <a:rPr lang="en-US" dirty="0"/>
              <a:t>. Machine benefit from physics understanding and thinking as an expert thinks. Hierarchical.</a:t>
            </a:r>
          </a:p>
          <a:p>
            <a:pPr marL="228600" indent="-228600">
              <a:buAutoNum type="arabicPeriod"/>
            </a:pPr>
            <a:r>
              <a:rPr lang="en-US" dirty="0"/>
              <a:t>Streaming. Don’t wait for disk. On the fly. w/o badly written scripts.</a:t>
            </a:r>
          </a:p>
          <a:p>
            <a:pPr marL="228600" indent="-228600">
              <a:buAutoNum type="arabicPeriod"/>
            </a:pPr>
            <a:r>
              <a:rPr lang="en-US" dirty="0"/>
              <a:t>Decision. Help w experiment. Instrument steering, point in right directions of material synthesis.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A7C1D7-8795-48FF-8CEE-D38478743CE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589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Long nested function calls. Data and logic </a:t>
            </a:r>
            <a:r>
              <a:rPr lang="en-US" dirty="0" err="1"/>
              <a:t>binded</a:t>
            </a:r>
            <a:r>
              <a:rPr lang="en-US" dirty="0"/>
              <a:t>, hard to maintain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A7C1D7-8795-48FF-8CEE-D38478743CE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25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 methods: deep learning. Not only popular, but actually works and fits big data.</a:t>
            </a:r>
          </a:p>
          <a:p>
            <a:r>
              <a:rPr lang="en-US" dirty="0"/>
              <a:t>One problem remaining: as a standard computer vision problem w well defined I/O, carefully preprocessed data and labels, w/o consider of </a:t>
            </a:r>
            <a:r>
              <a:rPr lang="en-US" dirty="0" err="1"/>
              <a:t>exp</a:t>
            </a:r>
            <a:r>
              <a:rPr lang="en-US" dirty="0"/>
              <a:t> uncertainties and data </a:t>
            </a:r>
            <a:r>
              <a:rPr lang="en-US" dirty="0" err="1"/>
              <a:t>src</a:t>
            </a:r>
            <a:r>
              <a:rPr lang="en-US" dirty="0"/>
              <a:t>; feels a bit taken out and not a continuous flow.</a:t>
            </a:r>
          </a:p>
          <a:p>
            <a:r>
              <a:rPr lang="en-US" dirty="0"/>
              <a:t>We hope to cope with real-production </a:t>
            </a:r>
            <a:r>
              <a:rPr lang="en-US" dirty="0" err="1"/>
              <a:t>scenariaos</a:t>
            </a:r>
            <a:r>
              <a:rPr lang="en-US" dirty="0"/>
              <a:t> and … in a … context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A7C1D7-8795-48FF-8CEE-D38478743CE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22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bridge the aforementioned gaps, …</a:t>
            </a:r>
          </a:p>
          <a:p>
            <a:pPr marL="228600" indent="-228600">
              <a:buAutoNum type="arabicPeriod"/>
            </a:pPr>
            <a:r>
              <a:rPr lang="en-US" dirty="0"/>
              <a:t>Data is not perfect and we train for better robustness</a:t>
            </a:r>
          </a:p>
          <a:p>
            <a:pPr marL="228600" indent="-228600">
              <a:buAutoNum type="arabicPeriod"/>
            </a:pPr>
            <a:r>
              <a:rPr lang="en-US" dirty="0"/>
              <a:t>With finer details we hope for better performance</a:t>
            </a:r>
          </a:p>
          <a:p>
            <a:pPr marL="228600" indent="-228600">
              <a:buAutoNum type="arabicPeriod"/>
            </a:pPr>
            <a:r>
              <a:rPr lang="en-US" dirty="0"/>
              <a:t>Exploit GPU and parallelization as much as we can</a:t>
            </a:r>
          </a:p>
          <a:p>
            <a:pPr marL="228600" indent="-228600">
              <a:buAutoNum type="arabicPeriod"/>
            </a:pPr>
            <a:r>
              <a:rPr lang="en-US" dirty="0"/>
              <a:t>Put everything in one streaming framework and eliminate the needs for saving/reloading/parsing intermediate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A7C1D7-8795-48FF-8CEE-D38478743CE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92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Should</a:t>
            </a:r>
            <a:r>
              <a:rPr lang="en-US" baseline="0" dirty="0"/>
              <a:t> we use Double View or Joint</a:t>
            </a:r>
          </a:p>
          <a:p>
            <a:r>
              <a:rPr lang="en-US" baseline="0" dirty="0"/>
              <a:t>Use Joint Network stacks: one </a:t>
            </a:r>
            <a:r>
              <a:rPr lang="en-US" baseline="0" dirty="0" err="1"/>
              <a:t>netowrk</a:t>
            </a:r>
            <a:r>
              <a:rPr lang="en-US" baseline="0" dirty="0"/>
              <a:t> isn’t sufficient, put in multiple stack. One stack is physics aware: ensemble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4C5BD-3752-4242-8B62-9C313F7492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812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Gaussian:</a:t>
            </a:r>
            <a:r>
              <a:rPr lang="en-US" sz="1200" b="0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if </a:t>
            </a:r>
            <a:r>
              <a:rPr lang="en-US" sz="1200" b="0" i="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beamline</a:t>
            </a:r>
            <a:r>
              <a:rPr lang="en-US" sz="1200" b="0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doesn’t line up exactly (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values that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</a:t>
            </a:r>
            <a:r>
              <a:rPr lang="en-US" sz="1200" b="1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noise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can take on are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Gaussian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-distributed.) Sigma=2, 4, 6</a:t>
            </a:r>
          </a:p>
          <a:p>
            <a:endParaRPr lang="en-US" sz="12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Salt</a:t>
            </a:r>
            <a:r>
              <a:rPr lang="en-US" sz="1200" b="0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200" b="0" i="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Ppepper</a:t>
            </a:r>
            <a:r>
              <a:rPr lang="en-US" sz="1200" b="0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noise: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noise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can be caused by sharp and sudden disturbances in the image signal. It presents itself as sparsely occurring white and black pixels. Completely corrupts</a:t>
            </a:r>
            <a:r>
              <a:rPr lang="en-US" sz="1200" b="0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the image (10%, 20%, 30%) varying lambda, not clean </a:t>
            </a:r>
            <a:r>
              <a:rPr lang="en-US" sz="1200" b="0" i="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leanses</a:t>
            </a:r>
            <a:endParaRPr lang="en-US" sz="12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When capturing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 image, the image is one sample of the random event. We apply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poisson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distribution to model a chance observation of the images (causing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variation in the value of the signal)</a:t>
            </a: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capturing image: chance observation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4C5BD-3752-4242-8B62-9C313F7492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49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</a:t>
            </a:r>
            <a:r>
              <a:rPr lang="en-US" baseline="0" dirty="0"/>
              <a:t> types of noise: happens a </a:t>
            </a:r>
            <a:r>
              <a:rPr lang="en-US" baseline="0" dirty="0" err="1"/>
              <a:t>lto</a:t>
            </a:r>
            <a:r>
              <a:rPr lang="en-US" baseline="0" dirty="0"/>
              <a:t> in real experiments (justify)</a:t>
            </a:r>
          </a:p>
          <a:p>
            <a:endParaRPr lang="en-US" baseline="0" dirty="0"/>
          </a:p>
          <a:p>
            <a:r>
              <a:rPr lang="en-US" baseline="0" dirty="0" err="1"/>
              <a:t>Beamline</a:t>
            </a:r>
            <a:r>
              <a:rPr lang="en-US" baseline="0" dirty="0"/>
              <a:t> scientists must deal with this noise</a:t>
            </a:r>
          </a:p>
          <a:p>
            <a:endParaRPr lang="en-US" baseline="0" dirty="0"/>
          </a:p>
          <a:p>
            <a:r>
              <a:rPr lang="en-US" baseline="0" dirty="0"/>
              <a:t>Why not use data preprocessing to clean up the image? Image </a:t>
            </a:r>
            <a:r>
              <a:rPr lang="en-US" baseline="0" dirty="0" err="1"/>
              <a:t>headling</a:t>
            </a:r>
            <a:r>
              <a:rPr lang="en-US" baseline="0" dirty="0"/>
              <a:t> takes a longer time, we want the </a:t>
            </a:r>
            <a:r>
              <a:rPr lang="en-US" baseline="0" dirty="0" err="1"/>
              <a:t>networkto</a:t>
            </a:r>
            <a:r>
              <a:rPr lang="en-US" baseline="0" dirty="0"/>
              <a:t> be robust so we don’t have to correct it. This is big data technology</a:t>
            </a:r>
          </a:p>
          <a:p>
            <a:r>
              <a:rPr lang="en-US" baseline="0" dirty="0"/>
              <a:t>In my work, I am dealing with </a:t>
            </a:r>
            <a:r>
              <a:rPr lang="en-US" baseline="0" dirty="0" err="1"/>
              <a:t>variablitity</a:t>
            </a:r>
            <a:r>
              <a:rPr lang="en-US" baseline="0" dirty="0"/>
              <a:t>. The data varies. Ron is volume. velocity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4C5BD-3752-4242-8B62-9C313F7492A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18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50k noisy images: random amount of Gaussian, salt and pepper, or Poisson noise applied to prevent over fitting so that the neural network did not get too accustomed to a fixed amount of noise.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4C5BD-3752-4242-8B62-9C313F7492A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905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Demonstrate</a:t>
            </a:r>
            <a:r>
              <a:rPr lang="en-US" baseline="0" dirty="0"/>
              <a:t> joint </a:t>
            </a:r>
            <a:r>
              <a:rPr lang="en-US" baseline="0" dirty="0" err="1"/>
              <a:t>cnn</a:t>
            </a:r>
            <a:r>
              <a:rPr lang="en-US" baseline="0" dirty="0"/>
              <a:t> improves the </a:t>
            </a:r>
            <a:r>
              <a:rPr lang="en-US" baseline="0" dirty="0" err="1"/>
              <a:t>cnn</a:t>
            </a:r>
            <a:r>
              <a:rPr lang="en-US" baseline="0" dirty="0"/>
              <a:t> combining info from the image and from the </a:t>
            </a:r>
            <a:r>
              <a:rPr lang="en-US" baseline="0" dirty="0" err="1"/>
              <a:t>fourier</a:t>
            </a:r>
            <a:r>
              <a:rPr lang="en-US" baseline="0" dirty="0"/>
              <a:t> </a:t>
            </a:r>
            <a:r>
              <a:rPr lang="en-US" baseline="0" dirty="0" err="1"/>
              <a:t>bessel</a:t>
            </a:r>
            <a:r>
              <a:rPr lang="en-US" baseline="0" dirty="0"/>
              <a:t> transform </a:t>
            </a:r>
          </a:p>
          <a:p>
            <a:r>
              <a:rPr lang="en-US" baseline="0" dirty="0"/>
              <a:t>Demonstrate noise does affect the precision of the CNN</a:t>
            </a:r>
          </a:p>
          <a:p>
            <a:endParaRPr lang="en-US" baseline="0" dirty="0"/>
          </a:p>
          <a:p>
            <a:r>
              <a:rPr lang="en-US" baseline="0" dirty="0"/>
              <a:t>Define no noise pre, no noise post</a:t>
            </a:r>
          </a:p>
          <a:p>
            <a:endParaRPr lang="en-US" baseline="0" dirty="0"/>
          </a:p>
          <a:p>
            <a:r>
              <a:rPr lang="en-US" baseline="0" dirty="0"/>
              <a:t>Describe the data in the chart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4C5BD-3752-4242-8B62-9C313F7492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60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3D242-DC06-4577-A20F-447C8F596D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F216BF-1417-432E-9797-5255DCF6E1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CE7DB-A248-430B-BC47-26519815D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8409-09C2-4A8B-99C7-4B975143ACF4}" type="datetime1">
              <a:rPr lang="en-US" smtClean="0"/>
              <a:t>8/8/2017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EBB0B-9DB3-4582-8664-BC65B43DB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AB5E3-794D-4949-A9B9-78AB07DF7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51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418D8-993B-4186-9C13-2124065E2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17B607-AD5F-4001-9192-E8D53525A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75A21-F570-43C9-9A88-E2F9C7416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D8942-01D7-4EEC-AF0E-497CD60E7B76}" type="datetime1">
              <a:rPr lang="en-US" smtClean="0"/>
              <a:t>8/8/2017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52698-0025-4B52-9ED5-E1F0A4AA4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E8EEE-1154-454E-8551-30D6F4048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27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BE0617-F387-4B3A-8013-AF73594956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CD893-5E4B-47DD-8A12-8174720BC3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47C11-DE69-43B6-96A6-DB032AD91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C2F83-8765-4903-9758-FE62ACB97826}" type="datetime1">
              <a:rPr lang="en-US" smtClean="0"/>
              <a:t>8/8/2017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CE0E7-A210-414A-A66B-4D5BB16D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E94F5-BB31-4042-BE4F-6B87391A3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4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7E318-70C7-4CC2-9BC0-24D02F200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2281D-B2FE-4446-9D2D-4B6BEE37F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EABFC-6C93-4818-B743-B71875710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1D6C5-3814-4B7E-9E96-A1170CC54E63}" type="datetime1">
              <a:rPr lang="en-US" smtClean="0"/>
              <a:t>8/8/2017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7AFF7-56AE-4848-9192-CC2543E0E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82B153-6D0D-41AC-9A8C-0CB216B28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75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679AF-F0D7-4B0B-9E8A-47BD33302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4E4D5-CAB2-4645-AB9E-B115E6671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2197D-C062-4E33-9061-E82B9F6C1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27D5E-4937-487B-A811-4D1657F9AB5B}" type="datetime1">
              <a:rPr lang="en-US" smtClean="0"/>
              <a:t>8/8/2017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252D7-B1B2-4261-8FEC-975DD61B5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B5010-2A2D-4957-9CE6-DF46EEBDD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252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E4F2-BAE2-46AB-AEF5-2D4314BD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A2578-C310-42CA-9499-E762B873BB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585C27-94C0-4EDB-8528-5FDEEAE73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500B5-849B-4424-AF14-F441FCFC1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23E36-464F-4698-865A-7EE9C37D890E}" type="datetime1">
              <a:rPr lang="en-US" smtClean="0"/>
              <a:t>8/8/2017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A5589A-CC07-41F1-BA1A-878E1A167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AFE3B1-644E-46F1-BBBA-7197C6DD8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52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18D5D-4F28-4ED8-A421-4AD7F61FA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BD992-E7AC-467B-964E-69AFCC115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54334-A14E-4683-B11C-BD45B2A81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C808AF-6CF2-47EA-B6B5-0767ECFA1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32D2E7-13ED-49C9-BF35-202AFEEAC7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49A74F-DA7A-4C6D-8AF4-313895D1C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256E-DA5B-491F-85B7-F48B09B857CD}" type="datetime1">
              <a:rPr lang="en-US" smtClean="0"/>
              <a:t>8/8/2017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E6BB2E-CF38-491B-9EAF-96E1AA4C1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C07129-1D37-4C55-942A-ABBCC9710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42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3127F-24FA-42EB-B9B0-B8DFAAE85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772350-FCAE-4865-BF62-7A22EEC03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AE6C-B8CB-4798-89FA-D08AA5CE363A}" type="datetime1">
              <a:rPr lang="en-US" smtClean="0"/>
              <a:t>8/8/2017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C9F82F-F336-4A84-B00F-3150393D2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AEB883-C60D-444E-82F2-35095448D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75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E98D2A-7C90-48AC-BD2B-EB64CDBF1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9C701-019C-483C-9C9E-FBCDFE32E655}" type="datetime1">
              <a:rPr lang="en-US" smtClean="0"/>
              <a:t>8/8/2017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8FF5D1-3FBC-47BB-B801-3E028BB86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E6C469-7A91-4F8D-AEF5-49BB7F781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7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35A6E-02E8-4876-ABC2-F037A937A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9F5F0-04AA-433D-9CA9-DB6C5AF58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36C64D-2DDB-4530-828C-7AC86C8CF4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03AE69-AC6E-448E-9605-34F932502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AD29-3E02-418F-84E7-135B655497A6}" type="datetime1">
              <a:rPr lang="en-US" smtClean="0"/>
              <a:t>8/8/2017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556981-AC11-47E8-BFD2-37BE3C80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8953C2-1835-4152-819B-648D9CC41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7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72DD5-914F-4437-A817-59CDE132D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1A2B57-1A98-4F09-912D-B5905F60C9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F6D1E-AA7C-4787-A100-9127A1027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F4A5A2-C266-4659-B743-049A96E6E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2F59F-2AD6-427B-83A8-055C4647FB11}" type="datetime1">
              <a:rPr lang="en-US" smtClean="0"/>
              <a:t>8/8/2017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76FBD-D422-4602-BFF6-C19E8217F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A5234E-2C6B-4985-B2EC-3A36BD8F9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97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369B71-A67C-4D94-9675-FC700E5F5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02339-B8C0-43FB-906A-802D2F09C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06581-B35A-42BE-BBA5-9E03C10F9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EBF43-22E0-4063-838F-F6A84E4ECDA1}" type="datetime1">
              <a:rPr lang="en-US" smtClean="0"/>
              <a:t>8/8/2017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A5454-0BD1-4C29-A030-272ED54679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31CB4-0A60-4109-A2ED-30EDF57EB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418CA-5C28-4A51-95B7-C2DBA139C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6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scistreams.readthedocs.io/en/latest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CD171-2DBA-43A3-A252-2AB461752C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Robust and Scalable Deep Learning for X-ray Synchrotron Image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5BF4D1-F90A-419F-A2A9-1CE9E09533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Presenter: </a:t>
            </a:r>
            <a:r>
              <a:rPr lang="en-US" dirty="0" err="1"/>
              <a:t>Ziqiao</a:t>
            </a:r>
            <a:r>
              <a:rPr lang="en-US" dirty="0"/>
              <a:t> Guan, Nicole Meister, Ronald Lashley</a:t>
            </a:r>
          </a:p>
          <a:p>
            <a:r>
              <a:rPr lang="en-US" dirty="0"/>
              <a:t>Nicole Meister</a:t>
            </a:r>
            <a:r>
              <a:rPr lang="en-US" baseline="30000" dirty="0"/>
              <a:t>1,2</a:t>
            </a:r>
            <a:r>
              <a:rPr lang="en-US" dirty="0"/>
              <a:t>, Jinzhen Wang</a:t>
            </a:r>
            <a:r>
              <a:rPr lang="en-US" baseline="30000" dirty="0"/>
              <a:t>3</a:t>
            </a:r>
            <a:r>
              <a:rPr lang="en-US" dirty="0"/>
              <a:t>, Ronald Lashley</a:t>
            </a:r>
            <a:r>
              <a:rPr lang="en-US" baseline="30000" dirty="0"/>
              <a:t>4</a:t>
            </a:r>
            <a:r>
              <a:rPr lang="en-US" dirty="0"/>
              <a:t>, </a:t>
            </a:r>
            <a:r>
              <a:rPr lang="en-US" dirty="0" err="1"/>
              <a:t>Ziqiao</a:t>
            </a:r>
            <a:r>
              <a:rPr lang="en-US" dirty="0"/>
              <a:t> Guan</a:t>
            </a:r>
            <a:r>
              <a:rPr lang="en-US" baseline="30000" dirty="0"/>
              <a:t>5</a:t>
            </a:r>
            <a:r>
              <a:rPr lang="en-US" dirty="0"/>
              <a:t>, Bo Sun</a:t>
            </a:r>
            <a:r>
              <a:rPr lang="en-US" baseline="30000" dirty="0"/>
              <a:t>6</a:t>
            </a:r>
            <a:r>
              <a:rPr lang="en-US" dirty="0"/>
              <a:t>, Hong Qin</a:t>
            </a:r>
            <a:r>
              <a:rPr lang="en-US" baseline="30000" dirty="0"/>
              <a:t>5</a:t>
            </a:r>
            <a:r>
              <a:rPr lang="en-US" dirty="0"/>
              <a:t>, Kevin </a:t>
            </a:r>
            <a:r>
              <a:rPr lang="en-US" dirty="0" err="1"/>
              <a:t>Yager</a:t>
            </a:r>
            <a:r>
              <a:rPr lang="en-US" dirty="0"/>
              <a:t>, </a:t>
            </a:r>
            <a:r>
              <a:rPr lang="en-US" dirty="0" err="1"/>
              <a:t>Dantong</a:t>
            </a:r>
            <a:r>
              <a:rPr lang="en-US" dirty="0"/>
              <a:t> Yu</a:t>
            </a:r>
            <a:r>
              <a:rPr lang="en-US" baseline="30000" dirty="0"/>
              <a:t>3</a:t>
            </a:r>
          </a:p>
          <a:p>
            <a:r>
              <a:rPr lang="en-US" dirty="0"/>
              <a:t>Work done at Brookhaven National Laboratory</a:t>
            </a:r>
          </a:p>
          <a:p>
            <a:r>
              <a:rPr lang="en-US" baseline="30000" dirty="0"/>
              <a:t>1</a:t>
            </a:r>
            <a:r>
              <a:rPr lang="en-US" dirty="0"/>
              <a:t>Simons Summer Research Program  </a:t>
            </a:r>
            <a:r>
              <a:rPr lang="en-US" baseline="30000" dirty="0"/>
              <a:t>2</a:t>
            </a:r>
            <a:r>
              <a:rPr lang="en-US" dirty="0"/>
              <a:t>Centennial High School  </a:t>
            </a:r>
            <a:r>
              <a:rPr lang="en-US" baseline="30000" dirty="0"/>
              <a:t>3</a:t>
            </a:r>
            <a:r>
              <a:rPr lang="en-US" dirty="0"/>
              <a:t>New Jersey Institute of Technology </a:t>
            </a:r>
          </a:p>
          <a:p>
            <a:r>
              <a:rPr lang="en-US" baseline="30000" dirty="0"/>
              <a:t>4</a:t>
            </a:r>
            <a:r>
              <a:rPr lang="en-US" dirty="0"/>
              <a:t>Lincoln University  </a:t>
            </a:r>
            <a:r>
              <a:rPr lang="en-US" baseline="30000" dirty="0"/>
              <a:t>5</a:t>
            </a:r>
            <a:r>
              <a:rPr lang="en-US" dirty="0"/>
              <a:t>Stony Brook University  </a:t>
            </a:r>
            <a:r>
              <a:rPr lang="en-US" baseline="30000" dirty="0"/>
              <a:t>6</a:t>
            </a:r>
            <a:r>
              <a:rPr lang="en-US" dirty="0"/>
              <a:t>Rowan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ED4650-186E-4F4A-96F4-47831DBB9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01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863352025"/>
              </p:ext>
            </p:extLst>
          </p:nvPr>
        </p:nvGraphicFramePr>
        <p:xfrm>
          <a:off x="1600200" y="1219200"/>
          <a:ext cx="8915400" cy="556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 5"/>
          <p:cNvGraphicFramePr/>
          <p:nvPr/>
        </p:nvGraphicFramePr>
        <p:xfrm>
          <a:off x="12801600" y="21945600"/>
          <a:ext cx="10972800" cy="998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04587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2057400" y="1295401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590800" y="5943601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the level of noise increases, the accuracy of Joint CNN decreases</a:t>
            </a:r>
          </a:p>
        </p:txBody>
      </p:sp>
    </p:spTree>
    <p:extLst>
      <p:ext uri="{BB962C8B-B14F-4D97-AF65-F5344CB8AC3E}">
        <p14:creationId xmlns:p14="http://schemas.microsoft.com/office/powerpoint/2010/main" val="3018998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981200" y="1828800"/>
          <a:ext cx="8229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Image</a:t>
                      </a:r>
                      <a:r>
                        <a:rPr lang="en-US" baseline="0" dirty="0"/>
                        <a:t> CNN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FBB 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Joint CNN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 Noise (Pre)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.51075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.56022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.63442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 Noise (Post)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.633947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.619969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.624864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981200" y="3124200"/>
            <a:ext cx="8153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considering information from both the image and the FBB coefficients, the Joint CNN improves the neural network’s ability to classify X-Ray scattering images</a:t>
            </a:r>
          </a:p>
        </p:txBody>
      </p:sp>
      <p:graphicFrame>
        <p:nvGraphicFramePr>
          <p:cNvPr id="8" name="Chart 7"/>
          <p:cNvGraphicFramePr/>
          <p:nvPr/>
        </p:nvGraphicFramePr>
        <p:xfrm>
          <a:off x="30556200" y="22479000"/>
          <a:ext cx="4648200" cy="2895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43487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86200" y="6321624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mAP</a:t>
            </a:r>
            <a:r>
              <a:rPr lang="en-US" sz="1400" dirty="0"/>
              <a:t> (Mean Average Precision)</a:t>
            </a:r>
          </a:p>
        </p:txBody>
      </p:sp>
      <p:graphicFrame>
        <p:nvGraphicFramePr>
          <p:cNvPr id="8" name="Chart 7"/>
          <p:cNvGraphicFramePr/>
          <p:nvPr/>
        </p:nvGraphicFramePr>
        <p:xfrm>
          <a:off x="1524000" y="1371600"/>
          <a:ext cx="91440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29646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5" name="Chart 4"/>
          <p:cNvGraphicFramePr/>
          <p:nvPr/>
        </p:nvGraphicFramePr>
        <p:xfrm>
          <a:off x="1524000" y="1143000"/>
          <a:ext cx="86106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886200" y="6474024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mAP</a:t>
            </a:r>
            <a:r>
              <a:rPr lang="en-US" sz="1400" dirty="0"/>
              <a:t> (Mean Average Precision)</a:t>
            </a:r>
          </a:p>
        </p:txBody>
      </p:sp>
    </p:spTree>
    <p:extLst>
      <p:ext uri="{BB962C8B-B14F-4D97-AF65-F5344CB8AC3E}">
        <p14:creationId xmlns:p14="http://schemas.microsoft.com/office/powerpoint/2010/main" val="4013685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&amp; 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defTabSz="3291573"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After training with the three forms of noise, the joint CNN model improved accuracy by about 10%</a:t>
            </a:r>
          </a:p>
          <a:p>
            <a:pPr defTabSz="3291573">
              <a:spcBef>
                <a:spcPts val="0"/>
              </a:spcBef>
              <a:buNone/>
            </a:pPr>
            <a:endParaRPr lang="en-US" dirty="0">
              <a:solidFill>
                <a:prstClr val="black"/>
              </a:solidFill>
              <a:latin typeface="Calibri" pitchFamily="34" charset="0"/>
            </a:endParaRPr>
          </a:p>
          <a:p>
            <a:pPr defTabSz="3291573"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After introducing high levels of noise, the model improved less, suggesting that these images are too corrupt for the model to classify</a:t>
            </a:r>
          </a:p>
          <a:p>
            <a:pPr defTabSz="3291573">
              <a:spcBef>
                <a:spcPts val="0"/>
              </a:spcBef>
            </a:pPr>
            <a:endParaRPr lang="en-US" dirty="0">
              <a:solidFill>
                <a:prstClr val="black"/>
              </a:solidFill>
              <a:latin typeface="Calibri" pitchFamily="34" charset="0"/>
            </a:endParaRPr>
          </a:p>
          <a:p>
            <a:pPr defTabSz="3291573"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 While the model could now better classify images with noise, the precision only increased by 2% when classifying noise free images.</a:t>
            </a:r>
          </a:p>
          <a:p>
            <a:pPr defTabSz="3291573">
              <a:spcBef>
                <a:spcPts val="0"/>
              </a:spcBef>
            </a:pPr>
            <a:endParaRPr lang="en-US" dirty="0">
              <a:solidFill>
                <a:prstClr val="black"/>
              </a:solidFill>
              <a:latin typeface="Calibri" pitchFamily="34" charset="0"/>
            </a:endParaRPr>
          </a:p>
          <a:p>
            <a:pPr defTabSz="3291573"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itchFamily="34" charset="0"/>
              </a:rPr>
              <a:t> Future Work: Evaluating the model with real data (although limited) </a:t>
            </a:r>
          </a:p>
        </p:txBody>
      </p:sp>
    </p:spTree>
    <p:extLst>
      <p:ext uri="{BB962C8B-B14F-4D97-AF65-F5344CB8AC3E}">
        <p14:creationId xmlns:p14="http://schemas.microsoft.com/office/powerpoint/2010/main" val="2716253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47207D-8CC0-45A8-AFA6-706EFEBC3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II.</a:t>
            </a:r>
            <a:br>
              <a:rPr lang="en-US" dirty="0"/>
            </a:br>
            <a:r>
              <a:rPr lang="en-US" dirty="0" err="1"/>
              <a:t>ConvNet</a:t>
            </a:r>
            <a:r>
              <a:rPr lang="en-US" dirty="0"/>
              <a:t> Learning with High-resolution Images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768CE3-9845-46F1-89F5-3F46F649FA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3A773D-42FA-495B-B6E7-A32A98D38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105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2E21D-F6FE-4815-A6F3-7B44CD716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synthetic images/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34358-CBF4-4FC2-9DC4-4F47541FC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Real x-ray scattering images may not be easily accessible or may not be ready as of yet.</a:t>
            </a:r>
          </a:p>
          <a:p>
            <a:r>
              <a:rPr lang="en-US" dirty="0"/>
              <a:t>Synthetic x-ray scattering allows us to develop as many images and data as wanted that is close to the real dataset.</a:t>
            </a:r>
          </a:p>
          <a:p>
            <a:r>
              <a:rPr lang="en-US" dirty="0"/>
              <a:t>We have proposed to use a larger image size instead of downsizing to 256 x 256 as we have been doing.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539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1315" y="198903"/>
            <a:ext cx="10515600" cy="1325563"/>
          </a:xfrm>
        </p:spPr>
        <p:txBody>
          <a:bodyPr/>
          <a:lstStyle/>
          <a:p>
            <a:r>
              <a:rPr lang="en-US" dirty="0"/>
              <a:t>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315" y="1784621"/>
            <a:ext cx="6944833" cy="2224671"/>
          </a:xfrm>
        </p:spPr>
        <p:txBody>
          <a:bodyPr>
            <a:normAutofit fontScale="92500"/>
          </a:bodyPr>
          <a:lstStyle/>
          <a:p>
            <a:r>
              <a:rPr lang="en-US" dirty="0"/>
              <a:t>Originally we have been working with the image size 256 x 256-pixels.</a:t>
            </a:r>
          </a:p>
          <a:p>
            <a:r>
              <a:rPr lang="en-US" dirty="0"/>
              <a:t>Moving to the data size of 1K x 1K-pixels increases the image resolution making it easier to recognize various features and tag them.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443" y="1784621"/>
            <a:ext cx="3566160" cy="35661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331" y="4089849"/>
            <a:ext cx="914400" cy="914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91954" y="5004249"/>
            <a:ext cx="1829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256 X 256 Image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66165" y="5412655"/>
            <a:ext cx="1829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1K x 1K Image</a:t>
            </a:r>
          </a:p>
        </p:txBody>
      </p:sp>
    </p:spTree>
    <p:extLst>
      <p:ext uri="{BB962C8B-B14F-4D97-AF65-F5344CB8AC3E}">
        <p14:creationId xmlns:p14="http://schemas.microsoft.com/office/powerpoint/2010/main" val="1418031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EB714A-2982-4C50-9536-4C54D0F2B5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4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DB169-75F5-44D6-9CAF-1397E1D48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54FD9-6426-49E9-BFA0-331E7D569A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448865" cy="4351338"/>
          </a:xfrm>
        </p:spPr>
        <p:txBody>
          <a:bodyPr/>
          <a:lstStyle/>
          <a:p>
            <a:r>
              <a:rPr lang="en-US" dirty="0"/>
              <a:t>NSLS-II produces x-ray scattering images for material analysis and discovery</a:t>
            </a:r>
          </a:p>
          <a:p>
            <a:r>
              <a:rPr lang="en-US" dirty="0"/>
              <a:t>Big data at NSLS-II with large data volume and variability</a:t>
            </a:r>
          </a:p>
          <a:p>
            <a:pPr lvl="1"/>
            <a:r>
              <a:rPr lang="en-US" dirty="0"/>
              <a:t>1-4TB images/day</a:t>
            </a:r>
          </a:p>
          <a:p>
            <a:pPr lvl="1"/>
            <a:r>
              <a:rPr lang="en-US" dirty="0"/>
              <a:t>100+ attribute tags of interest</a:t>
            </a:r>
          </a:p>
          <a:p>
            <a:pPr lvl="1"/>
            <a:r>
              <a:rPr lang="en-US" dirty="0"/>
              <a:t>Diversity in image config. and quality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D032A-66D9-4803-A6E5-4C82FD3677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98080" y="1825625"/>
            <a:ext cx="385572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75D5F9-A0E6-4221-8226-D4794ABAA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080" y="3432914"/>
            <a:ext cx="3863450" cy="287898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130D1-FCF0-462C-B87A-0D4DB0B66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2</a:t>
            </a:fld>
            <a:endParaRPr lang="en-US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A338C868-6803-483B-B4CA-2FE9A1EE8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593" y="1909254"/>
            <a:ext cx="978087" cy="10262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AA8F15-93F3-4493-B3B9-124133CF90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9593" y="797296"/>
            <a:ext cx="938635" cy="9386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6A4480-CD01-42F5-8D7B-8080FAD19B7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0" t="11782" r="21163" b="7597"/>
          <a:stretch/>
        </p:blipFill>
        <p:spPr>
          <a:xfrm>
            <a:off x="8879558" y="763239"/>
            <a:ext cx="1021055" cy="10171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1E80FE-B5EE-40DA-934E-50687F9F082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2" t="13642" r="11395" b="8527"/>
          <a:stretch/>
        </p:blipFill>
        <p:spPr>
          <a:xfrm>
            <a:off x="8364139" y="1866855"/>
            <a:ext cx="1641815" cy="12228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6A6CCCA-2EEF-48D7-9C66-33751602F944}"/>
              </a:ext>
            </a:extLst>
          </p:cNvPr>
          <p:cNvSpPr txBox="1"/>
          <p:nvPr/>
        </p:nvSpPr>
        <p:spPr>
          <a:xfrm>
            <a:off x="7785718" y="1081947"/>
            <a:ext cx="736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BCC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026A3A-932A-4CA2-A272-EEEBE749D856}"/>
              </a:ext>
            </a:extLst>
          </p:cNvPr>
          <p:cNvSpPr txBox="1"/>
          <p:nvPr/>
        </p:nvSpPr>
        <p:spPr>
          <a:xfrm>
            <a:off x="7785718" y="2184985"/>
            <a:ext cx="65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FCC</a:t>
            </a:r>
          </a:p>
        </p:txBody>
      </p:sp>
    </p:spTree>
    <p:extLst>
      <p:ext uri="{BB962C8B-B14F-4D97-AF65-F5344CB8AC3E}">
        <p14:creationId xmlns:p14="http://schemas.microsoft.com/office/powerpoint/2010/main" val="12918193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6849151" cy="622759"/>
          </a:xfrm>
        </p:spPr>
        <p:txBody>
          <a:bodyPr>
            <a:normAutofit fontScale="90000"/>
          </a:bodyPr>
          <a:lstStyle/>
          <a:p>
            <a:r>
              <a:rPr lang="en-US" sz="4100" dirty="0"/>
              <a:t>Generating 1K x 1K-pixel images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831" y="1669053"/>
            <a:ext cx="11028880" cy="2354307"/>
          </a:xfrm>
        </p:spPr>
        <p:txBody>
          <a:bodyPr>
            <a:normAutofit/>
          </a:bodyPr>
          <a:lstStyle/>
          <a:p>
            <a:r>
              <a:rPr lang="en-US" sz="2400" dirty="0"/>
              <a:t>To increase the image size, we changed a few parameters to set the image size to 1K x 1K which is done by setting the x and y to 1000.</a:t>
            </a:r>
          </a:p>
          <a:p>
            <a:r>
              <a:rPr lang="en-US" sz="2400" dirty="0"/>
              <a:t>Also, we changed the basis size from 600 to 2500. The basis size allows the system to take consideration that the beamline wasn’t lined up with the center. This sets a range to ensure the image is captured.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73D84B-D96C-403E-80FE-87A1D5A23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497" y="4454456"/>
            <a:ext cx="9261547" cy="151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144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1" y="239398"/>
            <a:ext cx="4978146" cy="1676603"/>
          </a:xfrm>
        </p:spPr>
        <p:txBody>
          <a:bodyPr>
            <a:normAutofit/>
          </a:bodyPr>
          <a:lstStyle/>
          <a:p>
            <a:r>
              <a:rPr lang="en-US" dirty="0"/>
              <a:t>Big Data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2" y="1758445"/>
            <a:ext cx="10788102" cy="2532201"/>
          </a:xfrm>
        </p:spPr>
        <p:txBody>
          <a:bodyPr>
            <a:normAutofit/>
          </a:bodyPr>
          <a:lstStyle/>
          <a:p>
            <a:r>
              <a:rPr lang="en-US" sz="1800" dirty="0"/>
              <a:t>Length of time to generate 50K images with a size of 1K x 1K vs generating 50K images with a size of 256 x 256</a:t>
            </a:r>
          </a:p>
          <a:p>
            <a:r>
              <a:rPr lang="en-US" sz="1800" dirty="0"/>
              <a:t>Limited time to generate 50K images on cluster</a:t>
            </a:r>
          </a:p>
          <a:p>
            <a:pPr lvl="1"/>
            <a:r>
              <a:rPr lang="en-US" sz="1800" dirty="0"/>
              <a:t>Cluster only allows long jobs to be ran for 24 hours which isn’t enough time to generate 50,000 1k x 1k images. </a:t>
            </a:r>
          </a:p>
          <a:p>
            <a:pPr lvl="1"/>
            <a:r>
              <a:rPr lang="en-US" sz="1800" dirty="0"/>
              <a:t>To solve this we had to generate less experiments per job and submit multiple jobs to total up to 50,000</a:t>
            </a:r>
          </a:p>
          <a:p>
            <a:r>
              <a:rPr lang="en-US" sz="1800" dirty="0"/>
              <a:t>Computing Fourier-Bessel Basis</a:t>
            </a:r>
          </a:p>
          <a:p>
            <a:pPr lvl="1"/>
            <a:r>
              <a:rPr lang="en-US" sz="1800" dirty="0"/>
              <a:t>Because of the large size of the data multiprocessing pooling therefore it had to be replaced with a for loop to enumerate through the images</a:t>
            </a:r>
          </a:p>
          <a:p>
            <a:pPr lvl="1"/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DB4462-E86F-49C8-8764-5F64FFE04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43" y="4423924"/>
            <a:ext cx="5554921" cy="13857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FD7A32-A9C4-4BCF-967E-E61053383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655" y="4423924"/>
            <a:ext cx="5515991" cy="116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151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523963" y="438462"/>
          <a:ext cx="11144073" cy="5981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20801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5D75A-38DF-432F-8EBB-18D08E0BC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8F189-B12E-45BB-93A9-D0AF6743E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1450" indent="-171450"/>
            <a:r>
              <a:rPr lang="en-US" dirty="0"/>
              <a:t>Compute Fourier-Bessel transform (FBT): This is slow and it could take a day ~ a few days with the original dataset of 256x256 therefore we assume it will take longer for the larger dataset.</a:t>
            </a:r>
          </a:p>
          <a:p>
            <a:pPr marL="171450" indent="-171450"/>
            <a:r>
              <a:rPr lang="en-US" dirty="0"/>
              <a:t>Generate binary batches for training/testing: (binary batches: we condense all the generated data in batches of raw data records for fast I/O in </a:t>
            </a:r>
            <a:r>
              <a:rPr lang="en-US" dirty="0" err="1"/>
              <a:t>TensorFlow</a:t>
            </a:r>
            <a:r>
              <a:rPr lang="en-US" dirty="0"/>
              <a:t>. Batch files are divided into fixed length byte intervals that save a (tags, image pixels, FBT) tuple each).</a:t>
            </a:r>
          </a:p>
          <a:p>
            <a:pPr marL="171450" indent="-171450"/>
            <a:r>
              <a:rPr lang="en-US" dirty="0"/>
              <a:t>Begin Training and Testing</a:t>
            </a:r>
          </a:p>
        </p:txBody>
      </p:sp>
    </p:spTree>
    <p:extLst>
      <p:ext uri="{BB962C8B-B14F-4D97-AF65-F5344CB8AC3E}">
        <p14:creationId xmlns:p14="http://schemas.microsoft.com/office/powerpoint/2010/main" val="3488281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Part III.</a:t>
            </a:r>
            <a:br>
              <a:rPr lang="en-US" dirty="0"/>
            </a:br>
            <a:r>
              <a:rPr lang="en-US" dirty="0" err="1"/>
              <a:t>TensorFlow</a:t>
            </a:r>
            <a:r>
              <a:rPr lang="en-US" dirty="0"/>
              <a:t> for Model Integration and Fast GPU Computation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E31288-8B47-480C-8E70-EABD525236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20F1C0-E6A1-4BC9-B189-05DE29689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43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B9563C7-2BC3-4907-A0EC-664DE850C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8474476" cy="4351338"/>
          </a:xfrm>
        </p:spPr>
        <p:txBody>
          <a:bodyPr/>
          <a:lstStyle/>
          <a:p>
            <a:r>
              <a:rPr lang="en-US" dirty="0"/>
              <a:t>With </a:t>
            </a:r>
            <a:r>
              <a:rPr lang="en-US" dirty="0" err="1"/>
              <a:t>TensorFlow</a:t>
            </a:r>
            <a:r>
              <a:rPr lang="en-US" dirty="0"/>
              <a:t> </a:t>
            </a:r>
            <a:r>
              <a:rPr lang="en-US" dirty="0" err="1"/>
              <a:t>ConvNets</a:t>
            </a:r>
            <a:r>
              <a:rPr lang="en-US" dirty="0"/>
              <a:t>, our data preprocessing steps (e.g. sparse solver) are still </a:t>
            </a:r>
            <a:r>
              <a:rPr lang="en-US" dirty="0" err="1"/>
              <a:t>Scikit</a:t>
            </a:r>
            <a:r>
              <a:rPr lang="en-US" dirty="0"/>
              <a:t>-learn based</a:t>
            </a:r>
          </a:p>
          <a:p>
            <a:r>
              <a:rPr lang="en-US" dirty="0"/>
              <a:t>Aim: GPU speedup and end-to-end</a:t>
            </a:r>
          </a:p>
          <a:p>
            <a:r>
              <a:rPr lang="en-US" dirty="0"/>
              <a:t>Use TF for data preprocessing too!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003D682-C096-428F-A37D-73668198B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490230" y="1825625"/>
            <a:ext cx="186357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BE4C7A-62B6-436E-86F0-FDCA20FDB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25</a:t>
            </a:fld>
            <a:endParaRPr lang="en-US"/>
          </a:p>
        </p:txBody>
      </p:sp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9F74048F-0DDA-460B-AB86-812C55C73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8559" y="1825625"/>
            <a:ext cx="1220134" cy="37406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90E261-8538-4D49-AB62-BB21C854C433}"/>
              </a:ext>
            </a:extLst>
          </p:cNvPr>
          <p:cNvSpPr txBox="1"/>
          <p:nvPr/>
        </p:nvSpPr>
        <p:spPr>
          <a:xfrm>
            <a:off x="9814023" y="5717742"/>
            <a:ext cx="1215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TF </a:t>
            </a:r>
            <a:r>
              <a:rPr lang="en-US" sz="1400" dirty="0" err="1"/>
              <a:t>ConvNet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57977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BD3E6-8766-4D83-A7DA-C24A565C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Fourier-Bessel Transform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1A1C0-A409-444C-AE6E-2137A85A16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6469C-3C77-43BD-918E-D1E60DDF0F7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F20EA4-BE5B-4D2A-A688-6E67DBA05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4D912A-B58D-46BA-9D16-5D53EACE2AA7}"/>
              </a:ext>
            </a:extLst>
          </p:cNvPr>
          <p:cNvSpPr txBox="1"/>
          <p:nvPr/>
        </p:nvSpPr>
        <p:spPr>
          <a:xfrm>
            <a:off x="2758736" y="1825625"/>
            <a:ext cx="1340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CPU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CBA4B4-9499-4118-AC43-D46692D9F67E}"/>
              </a:ext>
            </a:extLst>
          </p:cNvPr>
          <p:cNvSpPr txBox="1"/>
          <p:nvPr/>
        </p:nvSpPr>
        <p:spPr>
          <a:xfrm>
            <a:off x="7608902" y="1825625"/>
            <a:ext cx="230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TensorFlow</a:t>
            </a:r>
            <a:r>
              <a:rPr lang="en-US" dirty="0"/>
              <a:t> (GPU)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6C2B4A-7CA3-4B1E-B571-771FA1C89E1C}"/>
              </a:ext>
            </a:extLst>
          </p:cNvPr>
          <p:cNvSpPr txBox="1"/>
          <p:nvPr/>
        </p:nvSpPr>
        <p:spPr>
          <a:xfrm>
            <a:off x="1811045" y="2345787"/>
            <a:ext cx="3062796" cy="36933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Precompute Basis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63D5C0-BCF9-47B5-9361-A65941EA7EED}"/>
              </a:ext>
            </a:extLst>
          </p:cNvPr>
          <p:cNvSpPr txBox="1"/>
          <p:nvPr/>
        </p:nvSpPr>
        <p:spPr>
          <a:xfrm>
            <a:off x="1811045" y="2977383"/>
            <a:ext cx="3062796" cy="36933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Image Shifting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550CB2-A710-4621-8D09-57DB5BE285EB}"/>
              </a:ext>
            </a:extLst>
          </p:cNvPr>
          <p:cNvSpPr txBox="1"/>
          <p:nvPr/>
        </p:nvSpPr>
        <p:spPr>
          <a:xfrm>
            <a:off x="1811045" y="3612465"/>
            <a:ext cx="3062796" cy="36933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Basis Cropping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89F584-0826-4FAF-9E1E-3D0E08CBD52A}"/>
              </a:ext>
            </a:extLst>
          </p:cNvPr>
          <p:cNvSpPr txBox="1"/>
          <p:nvPr/>
        </p:nvSpPr>
        <p:spPr>
          <a:xfrm>
            <a:off x="1811045" y="4247547"/>
            <a:ext cx="3062796" cy="33855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Matrix Reshaping/Transform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645ADF-4D9A-4161-A42B-B7820A10238F}"/>
              </a:ext>
            </a:extLst>
          </p:cNvPr>
          <p:cNvSpPr txBox="1"/>
          <p:nvPr/>
        </p:nvSpPr>
        <p:spPr>
          <a:xfrm>
            <a:off x="1811045" y="4882629"/>
            <a:ext cx="3062796" cy="36933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sklearn</a:t>
            </a:r>
            <a:r>
              <a:rPr lang="en-US" dirty="0"/>
              <a:t> Sparse Solver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A42B37-7FF7-48FB-BEB7-F90280C9EA3C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3342443" y="2715119"/>
            <a:ext cx="0" cy="2622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6F87B4-ECDE-4805-8CBB-4A9D2A0C817E}"/>
              </a:ext>
            </a:extLst>
          </p:cNvPr>
          <p:cNvCxnSpPr/>
          <p:nvPr/>
        </p:nvCxnSpPr>
        <p:spPr>
          <a:xfrm>
            <a:off x="3342443" y="3350201"/>
            <a:ext cx="0" cy="2622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035F263-C203-4843-86E3-D9BE757376E6}"/>
              </a:ext>
            </a:extLst>
          </p:cNvPr>
          <p:cNvCxnSpPr/>
          <p:nvPr/>
        </p:nvCxnSpPr>
        <p:spPr>
          <a:xfrm>
            <a:off x="3342443" y="3985283"/>
            <a:ext cx="0" cy="2622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2A07BBA-4493-4B35-B79C-ACA4DEBDC92D}"/>
              </a:ext>
            </a:extLst>
          </p:cNvPr>
          <p:cNvCxnSpPr>
            <a:cxnSpLocks/>
          </p:cNvCxnSpPr>
          <p:nvPr/>
        </p:nvCxnSpPr>
        <p:spPr>
          <a:xfrm flipH="1">
            <a:off x="3328944" y="4586101"/>
            <a:ext cx="13499" cy="29652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F979700-03A6-4AF0-95F8-87AE0113B90B}"/>
              </a:ext>
            </a:extLst>
          </p:cNvPr>
          <p:cNvSpPr/>
          <p:nvPr/>
        </p:nvSpPr>
        <p:spPr>
          <a:xfrm>
            <a:off x="6759803" y="2977383"/>
            <a:ext cx="4006392" cy="16394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74873C0-513C-4469-BC40-6F319623087A}"/>
              </a:ext>
            </a:extLst>
          </p:cNvPr>
          <p:cNvSpPr txBox="1"/>
          <p:nvPr/>
        </p:nvSpPr>
        <p:spPr>
          <a:xfrm>
            <a:off x="7448695" y="3481333"/>
            <a:ext cx="26286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accent6"/>
                </a:solidFill>
              </a:rPr>
              <a:t>TensorFlow</a:t>
            </a:r>
            <a:r>
              <a:rPr lang="en-US" dirty="0">
                <a:solidFill>
                  <a:schemeClr val="accent6"/>
                </a:solidFill>
              </a:rPr>
              <a:t> Matrix Manipulation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F02E96-1126-44BF-87C5-28FE34EE2881}"/>
              </a:ext>
            </a:extLst>
          </p:cNvPr>
          <p:cNvCxnSpPr>
            <a:stCxn id="10" idx="3"/>
          </p:cNvCxnSpPr>
          <p:nvPr/>
        </p:nvCxnSpPr>
        <p:spPr>
          <a:xfrm>
            <a:off x="4873841" y="3162049"/>
            <a:ext cx="1885962" cy="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F380A01-B246-41A6-A87E-5E5B33B1ED72}"/>
              </a:ext>
            </a:extLst>
          </p:cNvPr>
          <p:cNvCxnSpPr/>
          <p:nvPr/>
        </p:nvCxnSpPr>
        <p:spPr>
          <a:xfrm>
            <a:off x="4873841" y="3772919"/>
            <a:ext cx="1885962" cy="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D59C73A-5BD0-49BA-9371-1D169EFD280A}"/>
              </a:ext>
            </a:extLst>
          </p:cNvPr>
          <p:cNvCxnSpPr/>
          <p:nvPr/>
        </p:nvCxnSpPr>
        <p:spPr>
          <a:xfrm>
            <a:off x="4873841" y="4432213"/>
            <a:ext cx="1885962" cy="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C5C730C-74F9-477E-8A34-6DAC9AB3E059}"/>
              </a:ext>
            </a:extLst>
          </p:cNvPr>
          <p:cNvCxnSpPr/>
          <p:nvPr/>
        </p:nvCxnSpPr>
        <p:spPr>
          <a:xfrm>
            <a:off x="4873841" y="5078337"/>
            <a:ext cx="1885962" cy="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88A7531-08EF-4363-83ED-2AFC3C5880F3}"/>
              </a:ext>
            </a:extLst>
          </p:cNvPr>
          <p:cNvSpPr txBox="1"/>
          <p:nvPr/>
        </p:nvSpPr>
        <p:spPr>
          <a:xfrm>
            <a:off x="6759803" y="4893671"/>
            <a:ext cx="4006392" cy="369332"/>
          </a:xfrm>
          <a:prstGeom prst="rect">
            <a:avLst/>
          </a:prstGeom>
          <a:noFill/>
          <a:ln w="25400">
            <a:solidFill>
              <a:schemeClr val="accent6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accent6"/>
                </a:solidFill>
              </a:rPr>
              <a:t>TensorFlow</a:t>
            </a:r>
            <a:r>
              <a:rPr lang="en-US" dirty="0">
                <a:solidFill>
                  <a:schemeClr val="accent6"/>
                </a:solidFill>
              </a:rPr>
              <a:t> Optimizer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072CFDB-5C7D-4B75-889C-6CCBA168BAAA}"/>
              </a:ext>
            </a:extLst>
          </p:cNvPr>
          <p:cNvCxnSpPr>
            <a:cxnSpLocks/>
            <a:stCxn id="20" idx="2"/>
            <a:endCxn id="28" idx="0"/>
          </p:cNvCxnSpPr>
          <p:nvPr/>
        </p:nvCxnSpPr>
        <p:spPr>
          <a:xfrm>
            <a:off x="8762999" y="4616879"/>
            <a:ext cx="0" cy="276792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3035ECF-2B44-4BDE-A36D-CF5590655589}"/>
              </a:ext>
            </a:extLst>
          </p:cNvPr>
          <p:cNvCxnSpPr>
            <a:cxnSpLocks/>
          </p:cNvCxnSpPr>
          <p:nvPr/>
        </p:nvCxnSpPr>
        <p:spPr>
          <a:xfrm>
            <a:off x="8772425" y="5263003"/>
            <a:ext cx="0" cy="600469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439899E4-6F38-4B06-92FB-70AC97CC9125}"/>
              </a:ext>
            </a:extLst>
          </p:cNvPr>
          <p:cNvSpPr txBox="1"/>
          <p:nvPr/>
        </p:nvSpPr>
        <p:spPr>
          <a:xfrm>
            <a:off x="6769229" y="5863472"/>
            <a:ext cx="4006392" cy="369332"/>
          </a:xfrm>
          <a:prstGeom prst="rect">
            <a:avLst/>
          </a:prstGeom>
          <a:noFill/>
          <a:ln w="25400">
            <a:noFill/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accent6"/>
                </a:solidFill>
              </a:rPr>
              <a:t>TensorFlow</a:t>
            </a:r>
            <a:r>
              <a:rPr lang="en-US" dirty="0">
                <a:solidFill>
                  <a:schemeClr val="accent6"/>
                </a:solidFill>
              </a:rPr>
              <a:t> Learning Model</a:t>
            </a:r>
          </a:p>
        </p:txBody>
      </p:sp>
    </p:spTree>
    <p:extLst>
      <p:ext uri="{BB962C8B-B14F-4D97-AF65-F5344CB8AC3E}">
        <p14:creationId xmlns:p14="http://schemas.microsoft.com/office/powerpoint/2010/main" val="19157343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compare the time to compute the </a:t>
            </a:r>
            <a:r>
              <a:rPr lang="en-US" dirty="0" err="1"/>
              <a:t>fbb</a:t>
            </a:r>
            <a:r>
              <a:rPr lang="en-US" dirty="0"/>
              <a:t> coefficients for 1,000 images, CPU only vs 1 GPU, on Stony Brook </a:t>
            </a:r>
            <a:r>
              <a:rPr lang="en-US" dirty="0" err="1"/>
              <a:t>SeaWulf</a:t>
            </a:r>
            <a:r>
              <a:rPr lang="en-US" dirty="0"/>
              <a:t> cluster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761126"/>
              </p:ext>
            </p:extLst>
          </p:nvPr>
        </p:nvGraphicFramePr>
        <p:xfrm>
          <a:off x="3497112" y="3111294"/>
          <a:ext cx="5197776" cy="1780000"/>
        </p:xfrm>
        <a:graphic>
          <a:graphicData uri="http://schemas.openxmlformats.org/drawingml/2006/table">
            <a:tbl>
              <a:tblPr bandRow="1">
                <a:tableStyleId>{C083E6E3-FA7D-4D7B-A595-EF9225AFEA82}</a:tableStyleId>
              </a:tblPr>
              <a:tblGrid>
                <a:gridCol w="2598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88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8908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module</a:t>
                      </a:r>
                      <a:endParaRPr lang="en-US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Time (s)</a:t>
                      </a:r>
                      <a:endParaRPr lang="en-US" b="1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8923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</a:rPr>
                        <a:t>fbb_enet_cpu</a:t>
                      </a:r>
                      <a:endParaRPr lang="en-US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dirty="0">
                          <a:effectLst/>
                        </a:rPr>
                        <a:t>6933.7525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169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fbb_enet_gpu1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dirty="0">
                          <a:effectLst/>
                        </a:rPr>
                        <a:t>4026.4528</a:t>
                      </a:r>
                    </a:p>
                  </a:txBody>
                  <a:tcPr marL="82550" marR="82550" marT="38100" marB="38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06CE10-E0E1-4996-AD37-41F8B8AFC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64CB75-68BC-47A9-8E6D-71C043EB41DD}"/>
              </a:ext>
            </a:extLst>
          </p:cNvPr>
          <p:cNvSpPr txBox="1"/>
          <p:nvPr/>
        </p:nvSpPr>
        <p:spPr>
          <a:xfrm>
            <a:off x="838200" y="5164796"/>
            <a:ext cx="9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*More speedup should be possible when solving the sparse problem is also done in TF.</a:t>
            </a:r>
          </a:p>
        </p:txBody>
      </p:sp>
    </p:spTree>
    <p:extLst>
      <p:ext uri="{BB962C8B-B14F-4D97-AF65-F5344CB8AC3E}">
        <p14:creationId xmlns:p14="http://schemas.microsoft.com/office/powerpoint/2010/main" val="11681086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Plan: </a:t>
            </a:r>
            <a:r>
              <a:rPr lang="en-US" dirty="0" err="1"/>
              <a:t>TensorFlow</a:t>
            </a:r>
            <a:r>
              <a:rPr lang="en-US" dirty="0"/>
              <a:t> Cluster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14187" y="1690688"/>
            <a:ext cx="7962874" cy="505974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D2249C-F9F8-433F-ABD3-E39494C0A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087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1312"/>
            <a:ext cx="10515600" cy="1325563"/>
          </a:xfrm>
        </p:spPr>
        <p:txBody>
          <a:bodyPr/>
          <a:lstStyle/>
          <a:p>
            <a:r>
              <a:rPr lang="en-US" dirty="0"/>
              <a:t>Future Plan: In Graph vs Between Graph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t="22319" r="29275" b="22319"/>
          <a:stretch/>
        </p:blipFill>
        <p:spPr>
          <a:xfrm>
            <a:off x="6538446" y="1836558"/>
            <a:ext cx="3724232" cy="32041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9ED57B-60EE-4936-BB7B-C504B839B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29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C4FAFD-0257-4DAE-B373-930C54D1CE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856" y="2419881"/>
            <a:ext cx="3591413" cy="203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862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EF464-B349-421F-87E5-CF49CB4EE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8B1AE-DFF0-4AD7-8711-A56B87736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automatic machine learning pipelines for data analysis tasks</a:t>
            </a:r>
          </a:p>
          <a:p>
            <a:pPr lvl="1"/>
            <a:r>
              <a:rPr lang="en-US" dirty="0"/>
              <a:t>Hierarchical physics aware learning</a:t>
            </a:r>
          </a:p>
          <a:p>
            <a:pPr lvl="1"/>
            <a:r>
              <a:rPr lang="en-US" dirty="0"/>
              <a:t>Streaming and real-time learning capabilities</a:t>
            </a:r>
          </a:p>
          <a:p>
            <a:pPr lvl="1"/>
            <a:r>
              <a:rPr lang="en-US" dirty="0"/>
              <a:t>Experiment and decision making assistance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0C15EA-41C9-441C-9D6B-F561653BD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745" y="3965825"/>
            <a:ext cx="2428033" cy="25987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116374-2F3C-4EAB-BDD5-D4BE21E22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123" y="4189200"/>
            <a:ext cx="3266259" cy="192244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402FB9-1920-428A-A688-82702090D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827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A608A-60A8-468F-8334-F0E8ED1C9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IV.</a:t>
            </a:r>
            <a:br>
              <a:rPr lang="en-US" dirty="0"/>
            </a:br>
            <a:r>
              <a:rPr lang="en-US" dirty="0"/>
              <a:t>Streaming to </a:t>
            </a:r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778E6-721A-4132-8914-0357B6AAA4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1B9CF-DCDD-498C-BC77-DBD96254D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331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6824B-A0CC-4757-B8A7-FA0C030D6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F8625-F299-4EBD-8F27-7D15B5484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Streamline data analysis at x-ray beamlines</a:t>
            </a:r>
          </a:p>
          <a:p>
            <a:pPr lvl="1"/>
            <a:r>
              <a:rPr lang="en-US" dirty="0"/>
              <a:t>Kevin </a:t>
            </a:r>
            <a:r>
              <a:rPr lang="en-US" dirty="0" err="1"/>
              <a:t>Yager</a:t>
            </a:r>
            <a:r>
              <a:rPr lang="en-US" dirty="0"/>
              <a:t>, Julien Lhermitte, </a:t>
            </a:r>
            <a:r>
              <a:rPr lang="en-US" dirty="0" err="1"/>
              <a:t>SciStreams</a:t>
            </a:r>
            <a:r>
              <a:rPr lang="en-US" dirty="0"/>
              <a:t> library. </a:t>
            </a:r>
            <a:r>
              <a:rPr lang="en-US" dirty="0">
                <a:hlinkClick r:id="rId3"/>
              </a:rPr>
              <a:t>http://scistreams.readthedocs.io/en/latest/</a:t>
            </a:r>
            <a:endParaRPr lang="en-US" dirty="0"/>
          </a:p>
          <a:p>
            <a:r>
              <a:rPr lang="en-US" dirty="0"/>
              <a:t>Incorporate </a:t>
            </a:r>
            <a:r>
              <a:rPr lang="en-US" dirty="0" err="1"/>
              <a:t>TensorFlow</a:t>
            </a:r>
            <a:r>
              <a:rPr lang="en-US" dirty="0"/>
              <a:t> machine learning module to the streaming framework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009750-6CBA-471C-A7F3-E29652064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1983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2865E-6D0B-4574-BB1D-B18FC21F3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Streaming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D9B54-97CE-42E3-AB0F-4C4E254EC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X-ray data analysis tasks:</a:t>
            </a:r>
          </a:p>
          <a:p>
            <a:pPr lvl="1"/>
            <a:r>
              <a:rPr lang="en-US" dirty="0"/>
              <a:t>Retrieve/save data from multiple sources</a:t>
            </a:r>
          </a:p>
          <a:p>
            <a:pPr lvl="1"/>
            <a:r>
              <a:rPr lang="en-US" dirty="0"/>
              <a:t>Cache/store/retrieve intermediate results</a:t>
            </a:r>
          </a:p>
          <a:p>
            <a:pPr lvl="1"/>
            <a:r>
              <a:rPr lang="en-US" dirty="0"/>
              <a:t>Chain computations and pass metadata</a:t>
            </a:r>
          </a:p>
          <a:p>
            <a:pPr lvl="1"/>
            <a:r>
              <a:rPr lang="en-US" dirty="0"/>
              <a:t>Distributed computing</a:t>
            </a:r>
          </a:p>
          <a:p>
            <a:r>
              <a:rPr lang="en-US" dirty="0"/>
              <a:t>Modularization and abstraction</a:t>
            </a:r>
          </a:p>
          <a:p>
            <a:pPr lvl="1"/>
            <a:r>
              <a:rPr lang="en-US" dirty="0"/>
              <a:t>For better legibility and flexibility of code</a:t>
            </a:r>
          </a:p>
          <a:p>
            <a:pPr lvl="1"/>
            <a:r>
              <a:rPr lang="en-US" dirty="0"/>
              <a:t>For scientists to build analysis pipelines rapidly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FF2D88-D128-4809-B566-72620A9D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568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0418-9418-4F19-AC04-74A2BE37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Streaming with </a:t>
            </a:r>
            <a:r>
              <a:rPr lang="en-US" dirty="0" err="1"/>
              <a:t>SciStreams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C6C7D-A00D-44B1-B1B0-E3251E937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05DCAE-0A7C-4F06-97C5-AFE4903DB525}"/>
              </a:ext>
            </a:extLst>
          </p:cNvPr>
          <p:cNvSpPr/>
          <p:nvPr/>
        </p:nvSpPr>
        <p:spPr>
          <a:xfrm>
            <a:off x="1758563" y="3548679"/>
            <a:ext cx="8674873" cy="262828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i="1" dirty="0">
                <a:solidFill>
                  <a:srgbClr val="9999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 This originally comes from http://www.github.com/mrocklin/streams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b="1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from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55555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SciStreams.interfaces.streams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b="1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import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Stream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i="1" dirty="0">
                <a:solidFill>
                  <a:srgbClr val="9999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 functions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b="1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def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b="1" dirty="0">
                <a:solidFill>
                  <a:srgbClr val="99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mtimes2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):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100" b="1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lang="en-US" sz="1100" b="1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*</a:t>
            </a:r>
            <a:r>
              <a:rPr lang="en-US" sz="11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i="1" dirty="0">
                <a:solidFill>
                  <a:srgbClr val="9999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 set up the computations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sin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b="1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Stream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s2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b="1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sin</a:t>
            </a:r>
            <a:r>
              <a:rPr lang="en-US" sz="1100" b="1" dirty="0" err="1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mtimes2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 err="1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sout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b="1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s2</a:t>
            </a:r>
            <a:r>
              <a:rPr lang="en-US" sz="1100" b="1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10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86B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i="1" dirty="0">
                <a:solidFill>
                  <a:srgbClr val="9999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 the data is sent through 'emit' (loop over this for incoming data)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 err="1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sin</a:t>
            </a:r>
            <a:r>
              <a:rPr lang="en-US" sz="1100" b="1" dirty="0" err="1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emit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00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100" dirty="0">
                <a:solidFill>
                  <a:srgbClr val="40404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A609FBD-D997-4390-997D-C247C44FC4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0450" y="1820211"/>
            <a:ext cx="5211097" cy="119526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50000"/>
              </a:schemeClr>
            </a:solidFill>
          </a:ln>
          <a:effectLst/>
        </p:spPr>
        <p:txBody>
          <a:bodyPr vert="horz" wrap="square" lIns="91440" tIns="91440" rIns="91440" bIns="91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def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99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mtimes2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999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9999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 less lines but this can get messy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100" dirty="0">
                <a:solidFill>
                  <a:srgbClr val="0086B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mtimes2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999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8" name="Arrow: Curved Down 7">
            <a:extLst>
              <a:ext uri="{FF2B5EF4-FFF2-40B4-BE49-F238E27FC236}">
                <a16:creationId xmlns:a16="http://schemas.microsoft.com/office/drawing/2014/main" id="{0C002839-6F73-4DEF-8E92-C2783EFB8FD4}"/>
              </a:ext>
            </a:extLst>
          </p:cNvPr>
          <p:cNvSpPr/>
          <p:nvPr/>
        </p:nvSpPr>
        <p:spPr>
          <a:xfrm rot="16200000" flipH="1">
            <a:off x="332886" y="3057830"/>
            <a:ext cx="1436922" cy="795647"/>
          </a:xfrm>
          <a:prstGeom prst="curvedDownArrow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2548B1-E9F5-4A68-8C67-76F097200294}"/>
              </a:ext>
            </a:extLst>
          </p:cNvPr>
          <p:cNvSpPr txBox="1"/>
          <p:nvPr/>
        </p:nvSpPr>
        <p:spPr>
          <a:xfrm>
            <a:off x="7777316" y="4768645"/>
            <a:ext cx="3362633" cy="1631216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6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Data and calibration 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Normalization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Circular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Image stitching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D3B859-A381-4C2E-A773-D8573BF59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33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D2D4A9-80A4-4D81-9F2D-0BA7B37F32AF}"/>
              </a:ext>
            </a:extLst>
          </p:cNvPr>
          <p:cNvSpPr txBox="1"/>
          <p:nvPr/>
        </p:nvSpPr>
        <p:spPr>
          <a:xfrm>
            <a:off x="4280514" y="2999960"/>
            <a:ext cx="363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Procedural Programming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E1D3CE-A011-4A8D-B943-574D5BBA3E82}"/>
              </a:ext>
            </a:extLst>
          </p:cNvPr>
          <p:cNvSpPr txBox="1"/>
          <p:nvPr/>
        </p:nvSpPr>
        <p:spPr>
          <a:xfrm>
            <a:off x="3186084" y="6191336"/>
            <a:ext cx="4591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Computation Graph with Lazy Evaluation</a:t>
            </a:r>
          </a:p>
        </p:txBody>
      </p:sp>
    </p:spTree>
    <p:extLst>
      <p:ext uri="{BB962C8B-B14F-4D97-AF65-F5344CB8AC3E}">
        <p14:creationId xmlns:p14="http://schemas.microsoft.com/office/powerpoint/2010/main" val="41573888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726DF-E25C-4C44-B949-3EB54E0BA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in Data Streaming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D3911-2598-47D5-BE00-236F4FEE2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BBD854-B189-49DF-BBC3-E8FC558AEC71}"/>
              </a:ext>
            </a:extLst>
          </p:cNvPr>
          <p:cNvSpPr txBox="1"/>
          <p:nvPr/>
        </p:nvSpPr>
        <p:spPr>
          <a:xfrm>
            <a:off x="1017090" y="4943134"/>
            <a:ext cx="1691148" cy="369332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Source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10E1B5-74BC-4C76-80C7-5689D5B85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34</a:t>
            </a:fld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6D1D34E-CE94-46C9-927E-C97856308D51}"/>
              </a:ext>
            </a:extLst>
          </p:cNvPr>
          <p:cNvCxnSpPr/>
          <p:nvPr/>
        </p:nvCxnSpPr>
        <p:spPr>
          <a:xfrm flipV="1">
            <a:off x="2828038" y="4006392"/>
            <a:ext cx="329938" cy="1225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E4FE01-26B6-419C-BED7-590775337695}"/>
              </a:ext>
            </a:extLst>
          </p:cNvPr>
          <p:cNvCxnSpPr>
            <a:cxnSpLocks/>
          </p:cNvCxnSpPr>
          <p:nvPr/>
        </p:nvCxnSpPr>
        <p:spPr>
          <a:xfrm>
            <a:off x="2828038" y="4336625"/>
            <a:ext cx="329938" cy="22085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DBCB2E9B-FF5E-4F7E-A6DA-DDE4F8676037}"/>
              </a:ext>
            </a:extLst>
          </p:cNvPr>
          <p:cNvSpPr/>
          <p:nvPr/>
        </p:nvSpPr>
        <p:spPr>
          <a:xfrm>
            <a:off x="3394432" y="3863500"/>
            <a:ext cx="282018" cy="285783"/>
          </a:xfrm>
          <a:prstGeom prst="rect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1926C3-E6F3-42AA-99C8-1CD4417C35CD}"/>
              </a:ext>
            </a:extLst>
          </p:cNvPr>
          <p:cNvSpPr/>
          <p:nvPr/>
        </p:nvSpPr>
        <p:spPr>
          <a:xfrm>
            <a:off x="3394432" y="4447050"/>
            <a:ext cx="282018" cy="285783"/>
          </a:xfrm>
          <a:prstGeom prst="rect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4D5C33-B5E3-42D7-91EA-4E47377C0323}"/>
              </a:ext>
            </a:extLst>
          </p:cNvPr>
          <p:cNvCxnSpPr>
            <a:cxnSpLocks/>
          </p:cNvCxnSpPr>
          <p:nvPr/>
        </p:nvCxnSpPr>
        <p:spPr>
          <a:xfrm>
            <a:off x="3870486" y="4622407"/>
            <a:ext cx="329938" cy="1104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3B9F48F-B050-44C9-A392-A5F416A4A952}"/>
              </a:ext>
            </a:extLst>
          </p:cNvPr>
          <p:cNvSpPr txBox="1"/>
          <p:nvPr/>
        </p:nvSpPr>
        <p:spPr>
          <a:xfrm>
            <a:off x="4308045" y="4492953"/>
            <a:ext cx="697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D59D57B-7845-494A-8ED0-8F58C80AC4F4}"/>
              </a:ext>
            </a:extLst>
          </p:cNvPr>
          <p:cNvCxnSpPr>
            <a:cxnSpLocks/>
          </p:cNvCxnSpPr>
          <p:nvPr/>
        </p:nvCxnSpPr>
        <p:spPr>
          <a:xfrm flipV="1">
            <a:off x="4783312" y="4527088"/>
            <a:ext cx="329938" cy="17938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12E24E-65A7-4675-A4B1-D9B99AB387ED}"/>
              </a:ext>
            </a:extLst>
          </p:cNvPr>
          <p:cNvCxnSpPr>
            <a:cxnSpLocks/>
          </p:cNvCxnSpPr>
          <p:nvPr/>
        </p:nvCxnSpPr>
        <p:spPr>
          <a:xfrm>
            <a:off x="3870486" y="4004038"/>
            <a:ext cx="1242764" cy="2194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9C1AB36-EAC4-4000-B4C3-9456138C70F2}"/>
              </a:ext>
            </a:extLst>
          </p:cNvPr>
          <p:cNvSpPr txBox="1"/>
          <p:nvPr/>
        </p:nvSpPr>
        <p:spPr>
          <a:xfrm>
            <a:off x="5307286" y="3970118"/>
            <a:ext cx="945431" cy="30777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Label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26543C-DE25-4342-B0BA-5D4FCABE2595}"/>
              </a:ext>
            </a:extLst>
          </p:cNvPr>
          <p:cNvSpPr txBox="1"/>
          <p:nvPr/>
        </p:nvSpPr>
        <p:spPr>
          <a:xfrm>
            <a:off x="5307286" y="4272918"/>
            <a:ext cx="945431" cy="52322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Image data</a:t>
            </a:r>
          </a:p>
        </p:txBody>
      </p:sp>
      <p:pic>
        <p:nvPicPr>
          <p:cNvPr id="29" name="Content Placeholder 3">
            <a:extLst>
              <a:ext uri="{FF2B5EF4-FFF2-40B4-BE49-F238E27FC236}">
                <a16:creationId xmlns:a16="http://schemas.microsoft.com/office/drawing/2014/main" id="{DCA62DEC-4DED-4D24-A0F9-1E602135C2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13790" y="2160956"/>
            <a:ext cx="1419320" cy="435133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E91DB13-0141-43C0-A328-D0FBD5210FFC}"/>
              </a:ext>
            </a:extLst>
          </p:cNvPr>
          <p:cNvSpPr txBox="1"/>
          <p:nvPr/>
        </p:nvSpPr>
        <p:spPr>
          <a:xfrm>
            <a:off x="3535441" y="4944090"/>
            <a:ext cx="2699559" cy="369332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SciStreams</a:t>
            </a:r>
            <a:r>
              <a:rPr lang="en-US" dirty="0"/>
              <a:t> Workflow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E73387-4000-4CB4-B01B-E2FE6AB2D834}"/>
              </a:ext>
            </a:extLst>
          </p:cNvPr>
          <p:cNvSpPr txBox="1"/>
          <p:nvPr/>
        </p:nvSpPr>
        <p:spPr>
          <a:xfrm>
            <a:off x="7971930" y="4943134"/>
            <a:ext cx="2314979" cy="369332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TensorFlow</a:t>
            </a:r>
            <a:r>
              <a:rPr lang="en-US" dirty="0"/>
              <a:t> Model</a:t>
            </a:r>
          </a:p>
        </p:txBody>
      </p:sp>
      <p:pic>
        <p:nvPicPr>
          <p:cNvPr id="1026" name="Picture 2" descr="https://lh3.googleusercontent.com/hIViPosdbSGUpLmPnP2WqL9EmvoVOXW7dy6nztmY5NZ9_u5lumMz4sQjjsBZ2QxjyZZCIPgucD2rhdL5uR7K0vLi09CEJYY=s688">
            <a:extLst>
              <a:ext uri="{FF2B5EF4-FFF2-40B4-BE49-F238E27FC236}">
                <a16:creationId xmlns:a16="http://schemas.microsoft.com/office/drawing/2014/main" id="{CEAE1594-8EF7-4758-87BB-F7EED12F2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4919" y="2244899"/>
            <a:ext cx="2337061" cy="131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python">
            <a:extLst>
              <a:ext uri="{FF2B5EF4-FFF2-40B4-BE49-F238E27FC236}">
                <a16:creationId xmlns:a16="http://schemas.microsoft.com/office/drawing/2014/main" id="{4A8AEF72-9EBC-44A3-AD11-78F43D795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4432" y="2520479"/>
            <a:ext cx="2639161" cy="89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DF14D4F8-49FF-41EC-988C-A41F16B9FA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090" y="3311836"/>
            <a:ext cx="1714498" cy="1563830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9C63622E-0932-4F16-BE3C-C152D15CEEA3}"/>
              </a:ext>
            </a:extLst>
          </p:cNvPr>
          <p:cNvSpPr/>
          <p:nvPr/>
        </p:nvSpPr>
        <p:spPr>
          <a:xfrm>
            <a:off x="6446753" y="4208388"/>
            <a:ext cx="446981" cy="349088"/>
          </a:xfrm>
          <a:prstGeom prst="rightArrow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366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8E060-1584-4B71-981A-7DD7F761D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66DA2-BB61-4EEF-B792-9CFE55139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study four problems in in-situ scientific image deep learning</a:t>
            </a:r>
          </a:p>
          <a:p>
            <a:pPr lvl="1"/>
            <a:r>
              <a:rPr lang="en-US" dirty="0"/>
              <a:t>Data augmentation</a:t>
            </a:r>
          </a:p>
          <a:p>
            <a:pPr lvl="1"/>
            <a:r>
              <a:rPr lang="en-US" dirty="0"/>
              <a:t>High resolution image learning</a:t>
            </a:r>
          </a:p>
          <a:p>
            <a:pPr lvl="1"/>
            <a:r>
              <a:rPr lang="en-US" dirty="0" err="1"/>
              <a:t>TensorFlow</a:t>
            </a:r>
            <a:r>
              <a:rPr lang="en-US" dirty="0"/>
              <a:t> model integration</a:t>
            </a:r>
          </a:p>
          <a:p>
            <a:pPr lvl="1"/>
            <a:r>
              <a:rPr lang="en-US" dirty="0"/>
              <a:t>Streaming in </a:t>
            </a:r>
            <a:r>
              <a:rPr lang="en-US" dirty="0" err="1"/>
              <a:t>TensorFlow</a:t>
            </a:r>
            <a:endParaRPr lang="en-US" dirty="0"/>
          </a:p>
          <a:p>
            <a:r>
              <a:rPr lang="en-US" dirty="0"/>
              <a:t>Scientific image deep learning as online service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DC7435-9B4E-461A-812B-B3F62C34A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025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E7C192F-AD81-4043-8F4D-0154C06D5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your attention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9F312A-AAA0-4202-9167-97C92B2529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98E805-C04B-4E05-8EC1-F2EF8A721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183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55CD-5E2E-4993-82DC-544121888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03191-666C-4F51-B3E3-6B85B572E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adopted popular deep </a:t>
            </a:r>
            <a:r>
              <a:rPr lang="en-US" dirty="0" err="1"/>
              <a:t>ConvNets</a:t>
            </a:r>
            <a:r>
              <a:rPr lang="en-US" dirty="0"/>
              <a:t>, RNNs in computer vision communities for x-ray scattering image analysis tasks</a:t>
            </a:r>
          </a:p>
          <a:p>
            <a:pPr lvl="1"/>
            <a:r>
              <a:rPr lang="en-US" dirty="0"/>
              <a:t>Conv Autoencoders, Residual Nets, 2-stream CNNs,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Outstanding problem: conduct learning in a physics, experiment and R&amp;D aware context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4C0376-F6E3-45AA-B05F-FA4437D66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67" y="4382054"/>
            <a:ext cx="3651243" cy="1700579"/>
          </a:xfrm>
          <a:prstGeom prst="rect">
            <a:avLst/>
          </a:prstGeom>
        </p:spPr>
      </p:pic>
      <p:pic>
        <p:nvPicPr>
          <p:cNvPr id="1028" name="Picture 4" descr="https://qph.ec.quoracdn.net/main-qimg-cf89aa517e5b641dc8e41e7a57bafc2c">
            <a:extLst>
              <a:ext uri="{FF2B5EF4-FFF2-40B4-BE49-F238E27FC236}">
                <a16:creationId xmlns:a16="http://schemas.microsoft.com/office/drawing/2014/main" id="{A9518423-1EB1-496F-9457-D0A3C318C7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14" t="11683" b="45306"/>
          <a:stretch/>
        </p:blipFill>
        <p:spPr bwMode="auto">
          <a:xfrm>
            <a:off x="4191831" y="4159770"/>
            <a:ext cx="869692" cy="2411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702E48-0EA7-46B5-9423-91D74BF86279}"/>
              </a:ext>
            </a:extLst>
          </p:cNvPr>
          <p:cNvSpPr/>
          <p:nvPr/>
        </p:nvSpPr>
        <p:spPr>
          <a:xfrm>
            <a:off x="4085776" y="6308107"/>
            <a:ext cx="1081802" cy="29411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residual network">
            <a:extLst>
              <a:ext uri="{FF2B5EF4-FFF2-40B4-BE49-F238E27FC236}">
                <a16:creationId xmlns:a16="http://schemas.microsoft.com/office/drawing/2014/main" id="{D818970C-C6E4-45E9-82AA-04E708131F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5" r="15729"/>
          <a:stretch/>
        </p:blipFill>
        <p:spPr bwMode="auto">
          <a:xfrm>
            <a:off x="5136009" y="5103333"/>
            <a:ext cx="2094704" cy="131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C6D7DD-14CC-4394-87C6-E462AFA26B0E}"/>
              </a:ext>
            </a:extLst>
          </p:cNvPr>
          <p:cNvSpPr txBox="1"/>
          <p:nvPr/>
        </p:nvSpPr>
        <p:spPr>
          <a:xfrm>
            <a:off x="838200" y="6360088"/>
            <a:ext cx="1986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[Wang et al. 2017]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3D55BF-DEBD-4335-A736-253A4310F822}"/>
              </a:ext>
            </a:extLst>
          </p:cNvPr>
          <p:cNvSpPr txBox="1"/>
          <p:nvPr/>
        </p:nvSpPr>
        <p:spPr>
          <a:xfrm>
            <a:off x="4941363" y="6417957"/>
            <a:ext cx="1986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[He et al. 2016]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E66FFA-FB2C-44C3-B858-0FB558A510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7939" y="4354528"/>
            <a:ext cx="5500313" cy="14976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1BA6DF-454E-46FD-B202-A89251CE595E}"/>
              </a:ext>
            </a:extLst>
          </p:cNvPr>
          <p:cNvSpPr txBox="1"/>
          <p:nvPr/>
        </p:nvSpPr>
        <p:spPr>
          <a:xfrm>
            <a:off x="8521209" y="6413721"/>
            <a:ext cx="2601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[Guan et al., in submission]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7E9331-F7CE-4BE7-94F4-D33B158CB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182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9A3F90F-4A8D-47D5-8376-7A85A4F6FA37}"/>
              </a:ext>
            </a:extLst>
          </p:cNvPr>
          <p:cNvSpPr/>
          <p:nvPr/>
        </p:nvSpPr>
        <p:spPr>
          <a:xfrm>
            <a:off x="3968318" y="5542997"/>
            <a:ext cx="3897767" cy="1223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098890-3F80-4D68-9A3E-3EFF870F5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681F7-BBC7-4DA6-BFC6-DBAB078D9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Four deep learning subproblems:</a:t>
            </a:r>
          </a:p>
          <a:p>
            <a:pPr lvl="1"/>
            <a:r>
              <a:rPr lang="en-US" dirty="0"/>
              <a:t>Data augmentation for robust learning</a:t>
            </a:r>
          </a:p>
          <a:p>
            <a:pPr lvl="1"/>
            <a:r>
              <a:rPr lang="en-US" dirty="0" err="1"/>
              <a:t>ConvNet</a:t>
            </a:r>
            <a:r>
              <a:rPr lang="en-US" dirty="0"/>
              <a:t> learning with high-resolution images</a:t>
            </a:r>
          </a:p>
          <a:p>
            <a:pPr lvl="1"/>
            <a:r>
              <a:rPr lang="en-US" dirty="0" err="1"/>
              <a:t>TensorFlow</a:t>
            </a:r>
            <a:r>
              <a:rPr lang="en-US" dirty="0"/>
              <a:t> for model integration and fast GPU computation</a:t>
            </a:r>
          </a:p>
          <a:p>
            <a:pPr lvl="1"/>
            <a:r>
              <a:rPr lang="en-US" dirty="0"/>
              <a:t>Streaming to </a:t>
            </a:r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6631A4-5120-4179-8D55-598B01A0EBA8}"/>
              </a:ext>
            </a:extLst>
          </p:cNvPr>
          <p:cNvSpPr txBox="1"/>
          <p:nvPr/>
        </p:nvSpPr>
        <p:spPr>
          <a:xfrm>
            <a:off x="4920814" y="4608579"/>
            <a:ext cx="1988860" cy="369332"/>
          </a:xfrm>
          <a:prstGeom prst="rect">
            <a:avLst/>
          </a:prstGeom>
          <a:noFill/>
          <a:ln w="25400"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Learning Dataset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12D769-E10D-424E-B04B-4EFA8C22EDB4}"/>
              </a:ext>
            </a:extLst>
          </p:cNvPr>
          <p:cNvSpPr txBox="1"/>
          <p:nvPr/>
        </p:nvSpPr>
        <p:spPr>
          <a:xfrm>
            <a:off x="1808253" y="4263954"/>
            <a:ext cx="2018180" cy="64633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Database/</a:t>
            </a:r>
          </a:p>
          <a:p>
            <a:pPr algn="ctr"/>
            <a:r>
              <a:rPr lang="en-US" dirty="0"/>
              <a:t>Experiment Feed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F593F5E-FABA-4F71-897E-6840301ADE09}"/>
              </a:ext>
            </a:extLst>
          </p:cNvPr>
          <p:cNvSpPr/>
          <p:nvPr/>
        </p:nvSpPr>
        <p:spPr>
          <a:xfrm>
            <a:off x="4062771" y="4642784"/>
            <a:ext cx="712033" cy="315459"/>
          </a:xfrm>
          <a:prstGeom prst="rightArrow">
            <a:avLst/>
          </a:prstGeom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C12C7-B758-4624-B317-EC7F07805FFE}"/>
              </a:ext>
            </a:extLst>
          </p:cNvPr>
          <p:cNvSpPr txBox="1"/>
          <p:nvPr/>
        </p:nvSpPr>
        <p:spPr>
          <a:xfrm>
            <a:off x="4725618" y="5970102"/>
            <a:ext cx="2379247" cy="36933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High resolution</a:t>
            </a:r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2A74A1C7-B066-45D2-95BD-23E8DAA008AF}"/>
              </a:ext>
            </a:extLst>
          </p:cNvPr>
          <p:cNvSpPr/>
          <p:nvPr/>
        </p:nvSpPr>
        <p:spPr>
          <a:xfrm>
            <a:off x="5735366" y="5107854"/>
            <a:ext cx="359763" cy="34881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CFDD9A-69F8-4BC7-850E-D871A5513788}"/>
              </a:ext>
            </a:extLst>
          </p:cNvPr>
          <p:cNvSpPr txBox="1"/>
          <p:nvPr/>
        </p:nvSpPr>
        <p:spPr>
          <a:xfrm>
            <a:off x="5316883" y="3888003"/>
            <a:ext cx="129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Streaming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B81E3B-2AC7-4E46-986E-86A79AC59C2E}"/>
              </a:ext>
            </a:extLst>
          </p:cNvPr>
          <p:cNvSpPr txBox="1"/>
          <p:nvPr/>
        </p:nvSpPr>
        <p:spPr>
          <a:xfrm>
            <a:off x="4008037" y="6344676"/>
            <a:ext cx="3814408" cy="36933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GPU Accelerated Preprocessing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87F864D6-286A-4C4E-8D11-6EA36F42F249}"/>
              </a:ext>
            </a:extLst>
          </p:cNvPr>
          <p:cNvSpPr/>
          <p:nvPr/>
        </p:nvSpPr>
        <p:spPr>
          <a:xfrm>
            <a:off x="7154052" y="4670974"/>
            <a:ext cx="712033" cy="315459"/>
          </a:xfrm>
          <a:prstGeom prst="rightArrow">
            <a:avLst/>
          </a:prstGeom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323CD6-25F6-49F8-9F8B-4B4D9FC60D73}"/>
              </a:ext>
            </a:extLst>
          </p:cNvPr>
          <p:cNvSpPr txBox="1"/>
          <p:nvPr/>
        </p:nvSpPr>
        <p:spPr>
          <a:xfrm>
            <a:off x="8061279" y="4293935"/>
            <a:ext cx="1850971" cy="64633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TensorFlow</a:t>
            </a:r>
            <a:r>
              <a:rPr lang="en-US" dirty="0"/>
              <a:t> Learning Model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E44F5F33-C01A-4611-BA39-2F90C9E270F8}"/>
              </a:ext>
            </a:extLst>
          </p:cNvPr>
          <p:cNvSpPr/>
          <p:nvPr/>
        </p:nvSpPr>
        <p:spPr>
          <a:xfrm>
            <a:off x="4062771" y="4199997"/>
            <a:ext cx="3803314" cy="315459"/>
          </a:xfrm>
          <a:prstGeom prst="rightArrow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9C2632-1CF6-4535-AE5D-8F9886DD3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5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5FCE93-8606-4743-AB6A-EA72CBC7DC2F}"/>
              </a:ext>
            </a:extLst>
          </p:cNvPr>
          <p:cNvSpPr txBox="1"/>
          <p:nvPr/>
        </p:nvSpPr>
        <p:spPr>
          <a:xfrm>
            <a:off x="4403871" y="5620069"/>
            <a:ext cx="3022743" cy="369332"/>
          </a:xfrm>
          <a:prstGeom prst="rect">
            <a:avLst/>
          </a:prstGeom>
          <a:noFill/>
          <a:ln w="254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556058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PART I.</a:t>
            </a:r>
            <a:br>
              <a:rPr lang="en-US" dirty="0"/>
            </a:br>
            <a:r>
              <a:rPr lang="en-US" dirty="0"/>
              <a:t>Improving Robustness of the NSLS-II X-ray Scattering Image Neural Network with Data Augmentation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954C39-D14E-4689-98AD-357AF4B9CA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1E2693-278B-4ED6-A0F0-182F01AF4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418CA-5C28-4A51-95B7-C2DBA139C5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490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NSLS-II produces x-ray scattering images to analyze the physical structure of materials and proteins at a molecular and </a:t>
            </a:r>
            <a:r>
              <a:rPr lang="en-US" dirty="0" err="1"/>
              <a:t>nano</a:t>
            </a:r>
            <a:r>
              <a:rPr lang="en-US" dirty="0"/>
              <a:t> scale.</a:t>
            </a:r>
          </a:p>
          <a:p>
            <a:r>
              <a:rPr lang="en-US" dirty="0"/>
              <a:t>1-4 TB of X-ray scattering image data can be generated each day </a:t>
            </a:r>
          </a:p>
          <a:p>
            <a:r>
              <a:rPr lang="en-US" dirty="0"/>
              <a:t>NSLS-II has 60 beam lines</a:t>
            </a:r>
          </a:p>
          <a:p>
            <a:r>
              <a:rPr lang="en-US" dirty="0"/>
              <a:t>Double View Fourier Bessel Convolution Neural Network (DVFB-CNN) </a:t>
            </a:r>
          </a:p>
        </p:txBody>
      </p:sp>
    </p:spTree>
    <p:extLst>
      <p:ext uri="{BB962C8B-B14F-4D97-AF65-F5344CB8AC3E}">
        <p14:creationId xmlns:p14="http://schemas.microsoft.com/office/powerpoint/2010/main" val="3575708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the neural network with deliberately distorted images to improve its ability to recognize distorted and corrupted real data. </a:t>
            </a:r>
          </a:p>
          <a:p>
            <a:r>
              <a:rPr lang="en-US" dirty="0"/>
              <a:t>Apply Noise: </a:t>
            </a:r>
          </a:p>
          <a:p>
            <a:pPr lvl="1"/>
            <a:r>
              <a:rPr lang="en-US" dirty="0"/>
              <a:t>Gaussian Noise</a:t>
            </a:r>
          </a:p>
          <a:p>
            <a:pPr lvl="1"/>
            <a:r>
              <a:rPr lang="en-US" dirty="0"/>
              <a:t>Salt and Pepper Noise</a:t>
            </a:r>
          </a:p>
          <a:p>
            <a:pPr lvl="1"/>
            <a:r>
              <a:rPr lang="en-US" dirty="0"/>
              <a:t>Poisson Noise</a:t>
            </a:r>
          </a:p>
        </p:txBody>
      </p:sp>
      <p:pic>
        <p:nvPicPr>
          <p:cNvPr id="4" name="Picture 3" descr="nonois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58001" y="3388841"/>
            <a:ext cx="2594919" cy="25949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39000" y="6096001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Noise Free Image: Halo</a:t>
            </a:r>
          </a:p>
        </p:txBody>
      </p:sp>
    </p:spTree>
    <p:extLst>
      <p:ext uri="{BB962C8B-B14F-4D97-AF65-F5344CB8AC3E}">
        <p14:creationId xmlns:p14="http://schemas.microsoft.com/office/powerpoint/2010/main" val="2758351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160382"/>
              </p:ext>
            </p:extLst>
          </p:nvPr>
        </p:nvGraphicFramePr>
        <p:xfrm>
          <a:off x="1524000" y="-1"/>
          <a:ext cx="9144000" cy="65622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5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7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847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Gaussian</a:t>
                      </a:r>
                      <a:r>
                        <a:rPr lang="en-US" sz="1400" baseline="0" dirty="0"/>
                        <a:t> Noise</a:t>
                      </a:r>
                    </a:p>
                    <a:p>
                      <a:r>
                        <a:rPr lang="en-US" sz="1400" baseline="0" dirty="0"/>
                        <a:t>σ=2, 4, 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Salt and Pepper Noise</a:t>
                      </a:r>
                    </a:p>
                    <a:p>
                      <a:r>
                        <a:rPr lang="el-GR" sz="1400" dirty="0"/>
                        <a:t>λ</a:t>
                      </a:r>
                      <a:r>
                        <a:rPr lang="en-US" sz="1400" dirty="0"/>
                        <a:t> = 0.005,</a:t>
                      </a:r>
                      <a:r>
                        <a:rPr lang="en-US" sz="1400" baseline="0" dirty="0"/>
                        <a:t> 0.025, 0.05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Poisson Counting</a:t>
                      </a:r>
                      <a:r>
                        <a:rPr lang="en-US" sz="1400" baseline="0" dirty="0"/>
                        <a:t> </a:t>
                      </a:r>
                      <a:r>
                        <a:rPr lang="en-US" sz="1400" dirty="0"/>
                        <a:t>Statistic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400" dirty="0"/>
                        <a:t>λ</a:t>
                      </a:r>
                      <a:r>
                        <a:rPr lang="en-US" sz="1400" dirty="0"/>
                        <a:t> = </a:t>
                      </a:r>
                      <a:r>
                        <a:rPr lang="en-US" sz="1400" baseline="0" dirty="0"/>
                        <a:t> 100, 1000, 10000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8772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79479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13043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2041">
                <a:tc>
                  <a:txBody>
                    <a:bodyPr/>
                    <a:lstStyle/>
                    <a:p>
                      <a:r>
                        <a:rPr lang="en-US" sz="1400" dirty="0"/>
                        <a:t>Cause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prstClr val="black"/>
                          </a:solidFill>
                          <a:latin typeface="Calibri" pitchFamily="34" charset="0"/>
                        </a:rPr>
                        <a:t>Beam line doesn’t align correctly, blurry lenses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Dropouts,</a:t>
                      </a:r>
                      <a:r>
                        <a:rPr lang="en-US" sz="1400" baseline="0" dirty="0"/>
                        <a:t> sharp disturbances in signal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prstClr val="black"/>
                          </a:solidFill>
                          <a:latin typeface="Calibri" pitchFamily="34" charset="0"/>
                        </a:rPr>
                        <a:t>the fluctuations in the # of photons is significant. 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8241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Image</a:t>
                      </a:r>
                      <a:r>
                        <a:rPr lang="en-US" sz="1400" baseline="0" dirty="0"/>
                        <a:t> array takes on values that are Gaussian distributed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prstClr val="black"/>
                          </a:solidFill>
                          <a:latin typeface="Calibri" pitchFamily="34" charset="0"/>
                        </a:rPr>
                        <a:t>Apply Poisson distribution</a:t>
                      </a:r>
                      <a:r>
                        <a:rPr lang="en-US" sz="1400" baseline="0" dirty="0">
                          <a:solidFill>
                            <a:prstClr val="black"/>
                          </a:solidFill>
                          <a:latin typeface="Calibri" pitchFamily="34" charset="0"/>
                        </a:rPr>
                        <a:t> </a:t>
                      </a:r>
                      <a:r>
                        <a:rPr lang="en-US" sz="1400" dirty="0">
                          <a:solidFill>
                            <a:prstClr val="black"/>
                          </a:solidFill>
                          <a:latin typeface="Calibri" pitchFamily="34" charset="0"/>
                        </a:rPr>
                        <a:t>to randomly corrupt values in array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Apply Poisson</a:t>
                      </a:r>
                      <a:r>
                        <a:rPr lang="en-US" sz="1400" baseline="0" dirty="0"/>
                        <a:t> distribution to model chance observation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1" name="Picture 20" descr="noise_gauss_2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89975" y="2121431"/>
            <a:ext cx="1394349" cy="1400686"/>
          </a:xfrm>
          <a:prstGeom prst="rect">
            <a:avLst/>
          </a:prstGeom>
        </p:spPr>
      </p:pic>
      <p:pic>
        <p:nvPicPr>
          <p:cNvPr id="20" name="Picture 19" descr="noise_poisson_10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470115" y="668104"/>
            <a:ext cx="1404811" cy="1385741"/>
          </a:xfrm>
          <a:prstGeom prst="rect">
            <a:avLst/>
          </a:prstGeom>
        </p:spPr>
      </p:pic>
      <p:pic>
        <p:nvPicPr>
          <p:cNvPr id="22" name="Picture 21" descr="noise_sp_20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715000" y="2127769"/>
            <a:ext cx="1381729" cy="1394348"/>
          </a:xfrm>
          <a:prstGeom prst="rect">
            <a:avLst/>
          </a:prstGeom>
        </p:spPr>
      </p:pic>
      <p:pic>
        <p:nvPicPr>
          <p:cNvPr id="24" name="Picture 23" descr="noise_gauss_30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889974" y="3719029"/>
            <a:ext cx="1394349" cy="1381730"/>
          </a:xfrm>
          <a:prstGeom prst="rect">
            <a:avLst/>
          </a:prstGeom>
        </p:spPr>
      </p:pic>
      <p:pic>
        <p:nvPicPr>
          <p:cNvPr id="25" name="Picture 24" descr="noise_sp_30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699095" y="3724410"/>
            <a:ext cx="1413537" cy="1394349"/>
          </a:xfrm>
          <a:prstGeom prst="rect">
            <a:avLst/>
          </a:prstGeom>
        </p:spPr>
      </p:pic>
      <p:pic>
        <p:nvPicPr>
          <p:cNvPr id="27" name="Picture 26" descr="noise_poisson_30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459418" y="3729791"/>
            <a:ext cx="1411778" cy="1394349"/>
          </a:xfrm>
          <a:prstGeom prst="rect">
            <a:avLst/>
          </a:prstGeom>
        </p:spPr>
      </p:pic>
      <p:pic>
        <p:nvPicPr>
          <p:cNvPr id="18" name="Picture 17" descr="noise_gauss_10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911427" y="676540"/>
            <a:ext cx="1372897" cy="1379138"/>
          </a:xfrm>
          <a:prstGeom prst="rect">
            <a:avLst/>
          </a:prstGeom>
        </p:spPr>
      </p:pic>
      <p:pic>
        <p:nvPicPr>
          <p:cNvPr id="19" name="Picture 18" descr="noise_sp_10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726149" y="643742"/>
            <a:ext cx="1398424" cy="1404810"/>
          </a:xfrm>
          <a:prstGeom prst="rect">
            <a:avLst/>
          </a:prstGeom>
        </p:spPr>
      </p:pic>
      <p:pic>
        <p:nvPicPr>
          <p:cNvPr id="23" name="Picture 22" descr="noise_poisson_20.PNG"/>
          <p:cNvPicPr>
            <a:picLocks noChangeAspect="1"/>
          </p:cNvPicPr>
          <p:nvPr/>
        </p:nvPicPr>
        <p:blipFill>
          <a:blip r:embed="rId11" cstate="print"/>
          <a:srcRect b="6412"/>
          <a:stretch>
            <a:fillRect/>
          </a:stretch>
        </p:blipFill>
        <p:spPr>
          <a:xfrm>
            <a:off x="8464976" y="2121431"/>
            <a:ext cx="1445991" cy="14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03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Noto Sans CJK SC Medium"/>
        <a:ea typeface=""/>
        <a:cs typeface=""/>
      </a:majorFont>
      <a:minorFont>
        <a:latin typeface="Noto Sans CJK SC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1049</TotalTime>
  <Words>2358</Words>
  <Application>Microsoft Office PowerPoint</Application>
  <PresentationFormat>Widescreen</PresentationFormat>
  <Paragraphs>345</Paragraphs>
  <Slides>36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 Unicode MS</vt:lpstr>
      <vt:lpstr>DengXian</vt:lpstr>
      <vt:lpstr>Noto Sans CJK SC Medium</vt:lpstr>
      <vt:lpstr>Noto Sans CJK SC Regular</vt:lpstr>
      <vt:lpstr>Arial</vt:lpstr>
      <vt:lpstr>Calibri</vt:lpstr>
      <vt:lpstr>Consolas</vt:lpstr>
      <vt:lpstr>Courier New</vt:lpstr>
      <vt:lpstr>Times New Roman</vt:lpstr>
      <vt:lpstr>Office Theme</vt:lpstr>
      <vt:lpstr>Robust and Scalable Deep Learning for X-ray Synchrotron Image Analysis</vt:lpstr>
      <vt:lpstr>Background</vt:lpstr>
      <vt:lpstr>Research Goals</vt:lpstr>
      <vt:lpstr>Deep Learning Approaches</vt:lpstr>
      <vt:lpstr>Outline</vt:lpstr>
      <vt:lpstr>PART I. Improving Robustness of the NSLS-II X-ray Scattering Image Neural Network with Data Augmentation</vt:lpstr>
      <vt:lpstr>Background</vt:lpstr>
      <vt:lpstr>Data Augmentation</vt:lpstr>
      <vt:lpstr>PowerPoint Presentation</vt:lpstr>
      <vt:lpstr>Procedure</vt:lpstr>
      <vt:lpstr>Results</vt:lpstr>
      <vt:lpstr>Results</vt:lpstr>
      <vt:lpstr>Results</vt:lpstr>
      <vt:lpstr>Results</vt:lpstr>
      <vt:lpstr>Conclusions &amp; Future Work</vt:lpstr>
      <vt:lpstr>PART II. ConvNet Learning with High-resolution Images</vt:lpstr>
      <vt:lpstr>Why synthetic images/ data?</vt:lpstr>
      <vt:lpstr>Plan</vt:lpstr>
      <vt:lpstr>PowerPoint Presentation</vt:lpstr>
      <vt:lpstr>Generating 1K x 1K-pixel images</vt:lpstr>
      <vt:lpstr>Big Data Issues</vt:lpstr>
      <vt:lpstr>PowerPoint Presentation</vt:lpstr>
      <vt:lpstr>Next..</vt:lpstr>
      <vt:lpstr>Part III. TensorFlow for Model Integration and Fast GPU Computation</vt:lpstr>
      <vt:lpstr>Motivation</vt:lpstr>
      <vt:lpstr>TensorFlow Fourier-Bessel Transform</vt:lpstr>
      <vt:lpstr>Experiment Results</vt:lpstr>
      <vt:lpstr>Future Plan: TensorFlow Cluster</vt:lpstr>
      <vt:lpstr>Future Plan: In Graph vs Between Graph</vt:lpstr>
      <vt:lpstr>Part IV. Streaming to TensorFlow</vt:lpstr>
      <vt:lpstr>Motivation</vt:lpstr>
      <vt:lpstr>Streaming Data Analysis</vt:lpstr>
      <vt:lpstr>Data Streaming with SciStreams</vt:lpstr>
      <vt:lpstr>Deep Learning in Data Streaming</vt:lpstr>
      <vt:lpstr>Summary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Streaming Deep Learning</dc:title>
  <dc:creator>kwanz</dc:creator>
  <cp:lastModifiedBy>kwanz</cp:lastModifiedBy>
  <cp:revision>77</cp:revision>
  <dcterms:created xsi:type="dcterms:W3CDTF">2017-08-03T15:26:24Z</dcterms:created>
  <dcterms:modified xsi:type="dcterms:W3CDTF">2017-08-08T23:12:54Z</dcterms:modified>
</cp:coreProperties>
</file>